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Lato"/>
      <p:regular r:id="rId31"/>
      <p:bold r:id="rId32"/>
      <p:italic r:id="rId33"/>
      <p:boldItalic r:id="rId34"/>
    </p:embeddedFont>
    <p:embeddedFont>
      <p:font typeface="Roboto Mono"/>
      <p:regular r:id="rId35"/>
      <p:bold r:id="rId36"/>
      <p:italic r:id="rId37"/>
      <p:boldItalic r:id="rId38"/>
    </p:embeddedFont>
    <p:embeddedFont>
      <p:font typeface="Nanum Gothic"/>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379C5D-8682-407A-A9F6-9AF44DADD956}">
  <a:tblStyle styleId="{80379C5D-8682-407A-A9F6-9AF44DADD9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anumGothic-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RobotoMono-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RobotoMono-italic.fntdata"/><Relationship Id="rId14" Type="http://schemas.openxmlformats.org/officeDocument/2006/relationships/slide" Target="slides/slide8.xml"/><Relationship Id="rId36" Type="http://schemas.openxmlformats.org/officeDocument/2006/relationships/font" Target="fonts/RobotoMono-bold.fntdata"/><Relationship Id="rId17" Type="http://schemas.openxmlformats.org/officeDocument/2006/relationships/slide" Target="slides/slide11.xml"/><Relationship Id="rId39" Type="http://schemas.openxmlformats.org/officeDocument/2006/relationships/font" Target="fonts/NanumGothic-regular.fntdata"/><Relationship Id="rId16" Type="http://schemas.openxmlformats.org/officeDocument/2006/relationships/slide" Target="slides/slide10.xml"/><Relationship Id="rId38" Type="http://schemas.openxmlformats.org/officeDocument/2006/relationships/font" Target="fonts/RobotoMo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ravirajsinh45/real-life-industrial-dataset-of-casting-product" TargetMode="External"/><Relationship Id="rId3" Type="http://schemas.openxmlformats.org/officeDocument/2006/relationships/hyperlink" Target="https://archive.ics.uci.edu/dataset/601/ai4i+2020+predictive+maintenance+dataset" TargetMode="External"/><Relationship Id="rId4" Type="http://schemas.openxmlformats.org/officeDocument/2006/relationships/hyperlink" Target="https://www.mss.go.kr/site/smba/ex/bbs/View.do?cbIdx=86&amp;bcIdx=1058493"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ravirajsinh45/real-life-industrial-dataset-of-casting-product" TargetMode="External"/><Relationship Id="rId3" Type="http://schemas.openxmlformats.org/officeDocument/2006/relationships/hyperlink" Target="https://archive.ics.uci.edu/dataset/601/ai4i+2020+predictive+maintenance+dataset" TargetMode="External"/><Relationship Id="rId4" Type="http://schemas.openxmlformats.org/officeDocument/2006/relationships/hyperlink" Target="https://www.mss.go.kr/site/smba/ex/bbs/View.do?cbIdx=86&amp;bcIdx=1058493"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ss.go.kr/site/smba/ex/bbs/View.do?cbIdx=86&amp;bcIdx=1058493"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ss.go.kr/site/smba/ex/bbs/View.do?cbIdx=86&amp;bcIdx=1058493"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ss.go.kr/site/smba/ex/bbs/View.do?cbIdx=86&amp;bcIdx=1058493" TargetMode="External"/><Relationship Id="rId3" Type="http://schemas.openxmlformats.org/officeDocument/2006/relationships/hyperlink" Target="https://www.mss.go.kr/site/smba/ex/bbs/View.do?cbIdx=310&amp;bcIdx=1053701&amp;parentSeq=1053701" TargetMode="External"/><Relationship Id="rId4" Type="http://schemas.openxmlformats.org/officeDocument/2006/relationships/hyperlink" Target="https://blog.naver.com/jssystem_0318/223712748312"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6c87f819e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6c87f819e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026ebaf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026ebaf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ko" sz="1700">
                <a:solidFill>
                  <a:schemeClr val="dk1"/>
                </a:solidFill>
              </a:rPr>
              <a:t>1. 이미지 + 센서 통합 데이터 관리</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rgbClr val="188038"/>
                </a:solidFill>
                <a:latin typeface="Roboto Mono"/>
                <a:ea typeface="Roboto Mono"/>
                <a:cs typeface="Roboto Mono"/>
                <a:sym typeface="Roboto Mono"/>
              </a:rPr>
              <a:t>uploads</a:t>
            </a:r>
            <a:r>
              <a:rPr lang="ko">
                <a:solidFill>
                  <a:schemeClr val="dk1"/>
                </a:solidFill>
              </a:rPr>
              <a:t> 테이블 하나로 이미지와 센서 데이터를 구분하여 통합 관리 (</a:t>
            </a:r>
            <a:r>
              <a:rPr lang="ko">
                <a:solidFill>
                  <a:srgbClr val="188038"/>
                </a:solidFill>
                <a:latin typeface="Roboto Mono"/>
                <a:ea typeface="Roboto Mono"/>
                <a:cs typeface="Roboto Mono"/>
                <a:sym typeface="Roboto Mono"/>
              </a:rPr>
              <a:t>upload_id</a:t>
            </a:r>
            <a:r>
              <a:rPr lang="ko">
                <a:solidFill>
                  <a:schemeClr val="dk1"/>
                </a:solidFill>
              </a:rPr>
              <a:t>가 </a:t>
            </a:r>
            <a:r>
              <a:rPr lang="ko">
                <a:solidFill>
                  <a:srgbClr val="188038"/>
                </a:solidFill>
                <a:latin typeface="Roboto Mono"/>
                <a:ea typeface="Roboto Mono"/>
                <a:cs typeface="Roboto Mono"/>
                <a:sym typeface="Roboto Mono"/>
              </a:rPr>
              <a:t>i1</a:t>
            </a:r>
            <a:r>
              <a:rPr lang="ko">
                <a:solidFill>
                  <a:schemeClr val="dk1"/>
                </a:solidFill>
              </a:rPr>
              <a:t>, </a:t>
            </a:r>
            <a:r>
              <a:rPr lang="ko">
                <a:solidFill>
                  <a:srgbClr val="188038"/>
                </a:solidFill>
                <a:latin typeface="Roboto Mono"/>
                <a:ea typeface="Roboto Mono"/>
                <a:cs typeface="Roboto Mono"/>
                <a:sym typeface="Roboto Mono"/>
              </a:rPr>
              <a:t>s1</a:t>
            </a:r>
            <a:r>
              <a:rPr lang="ko">
                <a:solidFill>
                  <a:schemeClr val="dk1"/>
                </a:solidFill>
              </a:rPr>
              <a:t>처럼 자동 생성).</a:t>
            </a:r>
            <a:br>
              <a:rPr lang="ko">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이를 통해 </a:t>
            </a:r>
            <a:r>
              <a:rPr b="1" lang="ko">
                <a:solidFill>
                  <a:schemeClr val="dk1"/>
                </a:solidFill>
              </a:rPr>
              <a:t>모델 학습/추론 파이프라인을 공통 구조</a:t>
            </a:r>
            <a:r>
              <a:rPr lang="ko">
                <a:solidFill>
                  <a:schemeClr val="dk1"/>
                </a:solidFill>
              </a:rPr>
              <a:t>로 자동화 가능.</a:t>
            </a:r>
            <a:br>
              <a:rPr lang="ko">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업로드한 데이터 유형에 따라 </a:t>
            </a:r>
            <a:r>
              <a:rPr lang="ko">
                <a:solidFill>
                  <a:srgbClr val="188038"/>
                </a:solidFill>
                <a:latin typeface="Roboto Mono"/>
                <a:ea typeface="Roboto Mono"/>
                <a:cs typeface="Roboto Mono"/>
                <a:sym typeface="Roboto Mono"/>
              </a:rPr>
              <a:t>label_type</a:t>
            </a:r>
            <a:r>
              <a:rPr lang="ko">
                <a:solidFill>
                  <a:schemeClr val="dk1"/>
                </a:solidFill>
              </a:rPr>
              <a:t>, </a:t>
            </a:r>
            <a:r>
              <a:rPr lang="ko">
                <a:solidFill>
                  <a:srgbClr val="188038"/>
                </a:solidFill>
                <a:latin typeface="Roboto Mono"/>
                <a:ea typeface="Roboto Mono"/>
                <a:cs typeface="Roboto Mono"/>
                <a:sym typeface="Roboto Mono"/>
              </a:rPr>
              <a:t>task_type</a:t>
            </a:r>
            <a:r>
              <a:rPr lang="ko">
                <a:solidFill>
                  <a:schemeClr val="dk1"/>
                </a:solidFill>
              </a:rPr>
              <a:t>이 명확히 구분되어 </a:t>
            </a:r>
            <a:r>
              <a:rPr b="1" lang="ko">
                <a:solidFill>
                  <a:schemeClr val="dk1"/>
                </a:solidFill>
              </a:rPr>
              <a:t>관리성과 향후 확장성</a:t>
            </a:r>
            <a:r>
              <a:rPr lang="ko">
                <a:solidFill>
                  <a:schemeClr val="dk1"/>
                </a:solidFill>
              </a:rPr>
              <a:t>이 뛰어남.</a:t>
            </a:r>
            <a:endParaRPr>
              <a:solidFill>
                <a:schemeClr val="dk1"/>
              </a:solidFill>
            </a:endParaRPr>
          </a:p>
          <a:p>
            <a:pPr indent="0" lvl="0" marL="0" rtl="0" algn="l">
              <a:lnSpc>
                <a:spcPct val="115000"/>
              </a:lnSpc>
              <a:spcBef>
                <a:spcPts val="1800"/>
              </a:spcBef>
              <a:spcAft>
                <a:spcPts val="0"/>
              </a:spcAft>
              <a:buNone/>
            </a:pPr>
            <a:r>
              <a:rPr b="1" lang="ko" sz="1700">
                <a:solidFill>
                  <a:schemeClr val="dk1"/>
                </a:solidFill>
              </a:rPr>
              <a:t>2. 모델 학습 이력 및 레지스트리 관리 완비</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rgbClr val="188038"/>
                </a:solidFill>
                <a:latin typeface="Roboto Mono"/>
                <a:ea typeface="Roboto Mono"/>
                <a:cs typeface="Roboto Mono"/>
                <a:sym typeface="Roboto Mono"/>
              </a:rPr>
              <a:t>model_registry</a:t>
            </a:r>
            <a:r>
              <a:rPr lang="ko">
                <a:solidFill>
                  <a:schemeClr val="dk1"/>
                </a:solidFill>
              </a:rPr>
              <a:t>는 학습된 모델의 성능과 데이터를 연결하여 기록.</a:t>
            </a:r>
            <a:br>
              <a:rPr lang="ko">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rgbClr val="188038"/>
                </a:solidFill>
                <a:latin typeface="Roboto Mono"/>
                <a:ea typeface="Roboto Mono"/>
                <a:cs typeface="Roboto Mono"/>
                <a:sym typeface="Roboto Mono"/>
              </a:rPr>
              <a:t>retrain_schedule_log</a:t>
            </a:r>
            <a:r>
              <a:rPr lang="ko">
                <a:solidFill>
                  <a:schemeClr val="dk1"/>
                </a:solidFill>
              </a:rPr>
              <a:t>, </a:t>
            </a:r>
            <a:r>
              <a:rPr lang="ko">
                <a:solidFill>
                  <a:srgbClr val="188038"/>
                </a:solidFill>
                <a:latin typeface="Roboto Mono"/>
                <a:ea typeface="Roboto Mono"/>
                <a:cs typeface="Roboto Mono"/>
                <a:sym typeface="Roboto Mono"/>
              </a:rPr>
              <a:t>model_selection_log</a:t>
            </a:r>
            <a:r>
              <a:rPr lang="ko">
                <a:solidFill>
                  <a:schemeClr val="dk1"/>
                </a:solidFill>
              </a:rPr>
              <a:t>을 통해 </a:t>
            </a:r>
            <a:r>
              <a:rPr b="1" lang="ko">
                <a:solidFill>
                  <a:schemeClr val="dk1"/>
                </a:solidFill>
              </a:rPr>
              <a:t>모델 재학습과 선택의사결정 흐름</a:t>
            </a:r>
            <a:r>
              <a:rPr lang="ko">
                <a:solidFill>
                  <a:schemeClr val="dk1"/>
                </a:solidFill>
              </a:rPr>
              <a:t>을 체계적으로 기록 가능.</a:t>
            </a:r>
            <a:br>
              <a:rPr lang="ko">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rgbClr val="188038"/>
                </a:solidFill>
                <a:latin typeface="Roboto Mono"/>
                <a:ea typeface="Roboto Mono"/>
                <a:cs typeface="Roboto Mono"/>
                <a:sym typeface="Roboto Mono"/>
              </a:rPr>
              <a:t>is_active</a:t>
            </a:r>
            <a:r>
              <a:rPr lang="ko">
                <a:solidFill>
                  <a:schemeClr val="dk1"/>
                </a:solidFill>
              </a:rPr>
              <a:t> 플래그로 현재 운영 중인 모델 관리가 쉬움.</a:t>
            </a:r>
            <a:br>
              <a:rPr lang="ko">
                <a:solidFill>
                  <a:schemeClr val="dk1"/>
                </a:solidFill>
              </a:rPr>
            </a:br>
            <a:endParaRPr>
              <a:solidFill>
                <a:schemeClr val="dk1"/>
              </a:solidFill>
            </a:endParaRPr>
          </a:p>
          <a:p>
            <a:pPr indent="0" lvl="0" marL="381000" marR="381000" rtl="0" algn="l">
              <a:lnSpc>
                <a:spcPct val="115000"/>
              </a:lnSpc>
              <a:spcBef>
                <a:spcPts val="1200"/>
              </a:spcBef>
              <a:spcAft>
                <a:spcPts val="0"/>
              </a:spcAft>
              <a:buNone/>
            </a:pPr>
            <a:r>
              <a:rPr lang="ko">
                <a:solidFill>
                  <a:schemeClr val="dk1"/>
                </a:solidFill>
              </a:rPr>
              <a:t>💡 → 실제 서비스 운영 시 </a:t>
            </a:r>
            <a:r>
              <a:rPr b="1" lang="ko">
                <a:solidFill>
                  <a:schemeClr val="dk1"/>
                </a:solidFill>
              </a:rPr>
              <a:t>MLOps 구조와 연동하기 매우 용이한 설계</a:t>
            </a:r>
            <a:r>
              <a:rPr lang="ko">
                <a:solidFill>
                  <a:schemeClr val="dk1"/>
                </a:solidFill>
              </a:rPr>
              <a:t>입니다.</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ko" sz="1700">
                <a:solidFill>
                  <a:schemeClr val="dk1"/>
                </a:solidFill>
              </a:rPr>
              <a:t>4. 알람 발생 및 검토 추적까지 고려한 설계</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rgbClr val="188038"/>
                </a:solidFill>
                <a:latin typeface="Roboto Mono"/>
                <a:ea typeface="Roboto Mono"/>
                <a:cs typeface="Roboto Mono"/>
                <a:sym typeface="Roboto Mono"/>
              </a:rPr>
              <a:t>alarm_event_log</a:t>
            </a:r>
            <a:r>
              <a:rPr lang="ko">
                <a:solidFill>
                  <a:schemeClr val="dk1"/>
                </a:solidFill>
              </a:rPr>
              <a:t> 테이블이 존재함으로써, 예측된 불량 알람에 대해:</a:t>
            </a:r>
            <a:br>
              <a:rPr lang="ko">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ko">
                <a:solidFill>
                  <a:schemeClr val="dk1"/>
                </a:solidFill>
              </a:rPr>
              <a:t>발생 시점, 검토 담당자, 사용자 수정 여부, 검토 결과까지 저장.</a:t>
            </a:r>
            <a:br>
              <a:rPr lang="ko">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이는 실제 공장에서 </a:t>
            </a:r>
            <a:r>
              <a:rPr b="1" lang="ko">
                <a:solidFill>
                  <a:schemeClr val="dk1"/>
                </a:solidFill>
              </a:rPr>
              <a:t>사람이 개입하는 현업 검토 흐름까지도 시스템에 포함</a:t>
            </a:r>
            <a:r>
              <a:rPr lang="ko">
                <a:solidFill>
                  <a:schemeClr val="dk1"/>
                </a:solidFill>
              </a:rPr>
              <a:t>한 구조로 매우 현실적입니다.</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6026ebaf5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6026ebaf5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6026ebaf5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026ebaf5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확인할 수 있습니다.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66c87f819e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66c87f819e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66c87f819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66c87f819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66c87f819e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66c87f819e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경쟁사 비교 분석 결과 저희는 크게 5가지 차별점을 확인할 수 있었습니다. </a:t>
            </a:r>
            <a:endParaRPr/>
          </a:p>
          <a:p>
            <a:pPr indent="0" lvl="0" marL="0" rtl="0" algn="l">
              <a:spcBef>
                <a:spcPts val="0"/>
              </a:spcBef>
              <a:spcAft>
                <a:spcPts val="0"/>
              </a:spcAft>
              <a:buNone/>
            </a:pPr>
            <a:r>
              <a:rPr lang="ko"/>
              <a:t>경쟁사 대비 저렴하다는 장점이 있습니다. </a:t>
            </a:r>
            <a:endParaRPr/>
          </a:p>
          <a:p>
            <a:pPr indent="0" lvl="0" marL="0" rtl="0" algn="l">
              <a:spcBef>
                <a:spcPts val="0"/>
              </a:spcBef>
              <a:spcAft>
                <a:spcPts val="0"/>
              </a:spcAft>
              <a:buNone/>
            </a:pPr>
            <a:r>
              <a:rPr lang="ko"/>
              <a:t>저희의 이러한 솔루션을 실제로 사용하였을 시에 예상되는 기대효과는 크게 3가지가 있습니다.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6705e612c1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6705e612c1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실질적인 전략을 설계하였습니다.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66c87f819e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66c87f819e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6705e612c1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6705e612c1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6705e612c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6705e612c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66c87f819e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66c87f819e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6705e612c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6705e612c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6705e612c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6705e612c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rgbClr val="595959"/>
                </a:solidFill>
              </a:rPr>
              <a:t>제조 이미지 데이터: </a:t>
            </a:r>
            <a:r>
              <a:rPr lang="ko" u="sng">
                <a:solidFill>
                  <a:srgbClr val="0097A7"/>
                </a:solidFill>
                <a:hlinkClick r:id="rId2">
                  <a:extLst>
                    <a:ext uri="{A12FA001-AC4F-418D-AE19-62706E023703}">
                      <ahyp:hlinkClr val="tx"/>
                    </a:ext>
                  </a:extLst>
                </a:hlinkClick>
              </a:rPr>
              <a:t>https://www.kaggle.com/datasets/ravirajsinh45/real-life-industrial-dataset-of-casting-product</a:t>
            </a:r>
            <a:endParaRPr>
              <a:solidFill>
                <a:srgbClr val="595959"/>
              </a:solidFill>
            </a:endParaRPr>
          </a:p>
          <a:p>
            <a:pPr indent="0" lvl="0" marL="0" rtl="0" algn="l">
              <a:spcBef>
                <a:spcPts val="0"/>
              </a:spcBef>
              <a:spcAft>
                <a:spcPts val="0"/>
              </a:spcAft>
              <a:buClr>
                <a:schemeClr val="dk1"/>
              </a:buClr>
              <a:buSzPts val="1100"/>
              <a:buFont typeface="Arial"/>
              <a:buNone/>
            </a:pPr>
            <a:r>
              <a:t/>
            </a:r>
            <a:endParaRPr>
              <a:solidFill>
                <a:srgbClr val="595959"/>
              </a:solidFill>
            </a:endParaRPr>
          </a:p>
          <a:p>
            <a:pPr indent="0" lvl="0" marL="0" rtl="0" algn="l">
              <a:spcBef>
                <a:spcPts val="0"/>
              </a:spcBef>
              <a:spcAft>
                <a:spcPts val="0"/>
              </a:spcAft>
              <a:buClr>
                <a:schemeClr val="dk1"/>
              </a:buClr>
              <a:buSzPts val="1100"/>
              <a:buFont typeface="Arial"/>
              <a:buNone/>
            </a:pPr>
            <a:r>
              <a:rPr lang="ko">
                <a:solidFill>
                  <a:srgbClr val="595959"/>
                </a:solidFill>
              </a:rPr>
              <a:t>설비 센서 데이터: </a:t>
            </a:r>
            <a:r>
              <a:rPr lang="ko" u="sng">
                <a:solidFill>
                  <a:srgbClr val="0097A7"/>
                </a:solidFill>
                <a:hlinkClick r:id="rId3">
                  <a:extLst>
                    <a:ext uri="{A12FA001-AC4F-418D-AE19-62706E023703}">
                      <ahyp:hlinkClr val="tx"/>
                    </a:ext>
                  </a:extLst>
                </a:hlinkClick>
              </a:rPr>
              <a:t>https://archive.ics.uci.edu/dataset/601/ai4i+2020+predictive+maintenance+dataset</a:t>
            </a:r>
            <a:endParaRPr>
              <a:solidFill>
                <a:srgbClr val="595959"/>
              </a:solidFill>
            </a:endParaRPr>
          </a:p>
          <a:p>
            <a:pPr indent="0" lvl="0" marL="0" rtl="0" algn="l">
              <a:spcBef>
                <a:spcPts val="0"/>
              </a:spcBef>
              <a:spcAft>
                <a:spcPts val="0"/>
              </a:spcAft>
              <a:buClr>
                <a:schemeClr val="dk1"/>
              </a:buClr>
              <a:buSzPts val="1100"/>
              <a:buFont typeface="Arial"/>
              <a:buNone/>
            </a:pPr>
            <a:r>
              <a:t/>
            </a:r>
            <a:endParaRPr>
              <a:solidFill>
                <a:srgbClr val="595959"/>
              </a:solidFill>
            </a:endParaRPr>
          </a:p>
          <a:p>
            <a:pPr indent="0" lvl="0" marL="0" rtl="0" algn="l">
              <a:spcBef>
                <a:spcPts val="0"/>
              </a:spcBef>
              <a:spcAft>
                <a:spcPts val="0"/>
              </a:spcAft>
              <a:buClr>
                <a:schemeClr val="dk1"/>
              </a:buClr>
              <a:buSzPts val="1100"/>
              <a:buFont typeface="Arial"/>
              <a:buNone/>
            </a:pPr>
            <a:r>
              <a:rPr lang="ko">
                <a:solidFill>
                  <a:srgbClr val="595959"/>
                </a:solidFill>
              </a:rPr>
              <a:t>2024 스마트 제조혁신 실태 조사: </a:t>
            </a:r>
            <a:r>
              <a:rPr lang="ko" u="sng">
                <a:solidFill>
                  <a:schemeClr val="hlink"/>
                </a:solidFill>
                <a:hlinkClick r:id="rId4"/>
              </a:rPr>
              <a:t>https://www.mss.go.kr/site/smba/ex/bbs/View.do?cbIdx=86&amp;bcIdx=1058493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6705e612c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6705e612c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6705e612c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6705e612c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67bfcf62f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67bfcf62f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rgbClr val="595959"/>
                </a:solidFill>
              </a:rPr>
              <a:t>제조 이미지 데이터: </a:t>
            </a:r>
            <a:r>
              <a:rPr lang="ko" u="sng">
                <a:solidFill>
                  <a:srgbClr val="0097A7"/>
                </a:solidFill>
                <a:hlinkClick r:id="rId2">
                  <a:extLst>
                    <a:ext uri="{A12FA001-AC4F-418D-AE19-62706E023703}">
                      <ahyp:hlinkClr val="tx"/>
                    </a:ext>
                  </a:extLst>
                </a:hlinkClick>
              </a:rPr>
              <a:t>https://www.kaggle.com/datasets/ravirajsinh45/real-life-industrial-dataset-of-casting-product</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lang="ko">
                <a:solidFill>
                  <a:srgbClr val="595959"/>
                </a:solidFill>
              </a:rPr>
              <a:t>설비 센서 데이터: </a:t>
            </a:r>
            <a:r>
              <a:rPr lang="ko" u="sng">
                <a:solidFill>
                  <a:srgbClr val="0097A7"/>
                </a:solidFill>
                <a:hlinkClick r:id="rId3">
                  <a:extLst>
                    <a:ext uri="{A12FA001-AC4F-418D-AE19-62706E023703}">
                      <ahyp:hlinkClr val="tx"/>
                    </a:ext>
                  </a:extLst>
                </a:hlinkClick>
              </a:rPr>
              <a:t>https://archive.ics.uci.edu/dataset/601/ai4i+2020+predictive+maintenance+dataset</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lang="ko">
                <a:solidFill>
                  <a:srgbClr val="595959"/>
                </a:solidFill>
              </a:rPr>
              <a:t>2024 스마트 제조혁신 실태 조사: </a:t>
            </a:r>
            <a:r>
              <a:rPr lang="ko" u="sng">
                <a:solidFill>
                  <a:schemeClr val="hlink"/>
                </a:solidFill>
                <a:hlinkClick r:id="rId4"/>
              </a:rPr>
              <a:t>https://www.mss.go.kr/site/smba/ex/bbs/View.do?cbIdx=86&amp;bcIdx=1058493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6c87f819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6c87f819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u="sng">
                <a:solidFill>
                  <a:schemeClr val="hlink"/>
                </a:solidFill>
                <a:hlinkClick r:id="rId2"/>
              </a:rPr>
              <a:t>https://www.mss.go.kr/site/smba/ex/bbs/View.do?cbIdx=86&amp;bcIdx=1058493</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705e612c1_6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705e612c1_6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u="sng">
                <a:solidFill>
                  <a:schemeClr val="hlink"/>
                </a:solidFill>
                <a:hlinkClick r:id="rId2"/>
              </a:rPr>
              <a:t>https://www.mss.go.kr/site/smba/ex/bbs/View.do?cbIdx=86&amp;bcIdx=1058493</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205f7ff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205f7ff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u="sng">
                <a:solidFill>
                  <a:schemeClr val="hlink"/>
                </a:solidFill>
                <a:hlinkClick r:id="rId2"/>
              </a:rPr>
              <a:t>https://www.mss.go.kr/site/smba/ex/bbs/View.do?cbIdx=86&amp;bcIdx=1058493</a:t>
            </a:r>
            <a:endParaRPr>
              <a:solidFill>
                <a:schemeClr val="dk1"/>
              </a:solidFill>
            </a:endParaRPr>
          </a:p>
          <a:p>
            <a:pPr indent="0" lvl="0" marL="0" rtl="0" algn="l">
              <a:spcBef>
                <a:spcPts val="0"/>
              </a:spcBef>
              <a:spcAft>
                <a:spcPts val="0"/>
              </a:spcAft>
              <a:buClr>
                <a:schemeClr val="dk1"/>
              </a:buClr>
              <a:buSzPts val="1100"/>
              <a:buFont typeface="Arial"/>
              <a:buNone/>
            </a:pPr>
            <a:r>
              <a:rPr lang="ko" u="sng">
                <a:solidFill>
                  <a:schemeClr val="hlink"/>
                </a:solidFill>
                <a:hlinkClick r:id="rId3"/>
              </a:rPr>
              <a:t>https://www.mss.go.kr/site/smba/ex/bbs/View.do?cbIdx=310&amp;bcIdx=1053701&amp;parentSeq=1053701</a:t>
            </a:r>
            <a:endParaRPr>
              <a:solidFill>
                <a:schemeClr val="dk1"/>
              </a:solidFill>
            </a:endParaRPr>
          </a:p>
          <a:p>
            <a:pPr indent="0" lvl="0" marL="0" rtl="0" algn="l">
              <a:spcBef>
                <a:spcPts val="0"/>
              </a:spcBef>
              <a:spcAft>
                <a:spcPts val="0"/>
              </a:spcAft>
              <a:buClr>
                <a:schemeClr val="dk1"/>
              </a:buClr>
              <a:buSzPts val="1100"/>
              <a:buFont typeface="Arial"/>
              <a:buNone/>
            </a:pPr>
            <a:r>
              <a:rPr lang="ko" sz="1400" u="sng">
                <a:solidFill>
                  <a:schemeClr val="hlink"/>
                </a:solidFill>
                <a:hlinkClick r:id="rId4"/>
              </a:rPr>
              <a:t>https://blog.naver.com/jssystem_0318/223712748312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6205f7ff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6205f7ff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b="1" lang="ko" sz="1500">
                <a:solidFill>
                  <a:srgbClr val="1B3139"/>
                </a:solidFill>
              </a:rPr>
              <a:t>MLOps란 무엇입니까?</a:t>
            </a:r>
            <a:endParaRPr b="1" sz="1500">
              <a:solidFill>
                <a:srgbClr val="1B3139"/>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1B3139"/>
                </a:solidFill>
              </a:rPr>
              <a:t>MLOps는 머신 러닝 작업(Machine Learning Operations)을 뜻합니다. MLOps는 머신 러닝 모델을 프로덕션으로 전환하는 프로세스를 간소화하고, 뒤이어 이를 유지관리하고 모니터링하는 데 주안점을 둔 머신 러닝 엔지니어링의 핵심 기능입니다. MLOps는 협업 기능이며, 주로 데이터 사이언티스트, DevOps 엔지니어, IT로 구성됩니다.</a:t>
            </a:r>
            <a:endParaRPr sz="1200">
              <a:solidFill>
                <a:srgbClr val="1B3139"/>
              </a:solidFill>
            </a:endParaRPr>
          </a:p>
          <a:p>
            <a:pPr indent="0" lvl="0" marL="0" rtl="0" algn="l">
              <a:lnSpc>
                <a:spcPct val="120000"/>
              </a:lnSpc>
              <a:spcBef>
                <a:spcPts val="3000"/>
              </a:spcBef>
              <a:spcAft>
                <a:spcPts val="0"/>
              </a:spcAft>
              <a:buClr>
                <a:schemeClr val="dk1"/>
              </a:buClr>
              <a:buSzPts val="1100"/>
              <a:buFont typeface="Arial"/>
              <a:buNone/>
            </a:pPr>
            <a:r>
              <a:rPr b="1" lang="ko" sz="1500">
                <a:solidFill>
                  <a:srgbClr val="1B3139"/>
                </a:solidFill>
              </a:rPr>
              <a:t>MLOps의 용도는 무엇입니까?</a:t>
            </a:r>
            <a:endParaRPr b="1" sz="1500">
              <a:solidFill>
                <a:srgbClr val="1B3139"/>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1B3139"/>
                </a:solidFill>
              </a:rPr>
              <a:t>MLOps는 머신 러닝과 AI 솔루션 제작과 품질에 대한 유용한 접근법입니다. 데이터 사이언티스트와 머신 러닝 엔지니어는 MLOps 방식을 채택하여 협업을 추진하고 모델 개발과 프로덕션 속도를 증강할 수 있습니다. 이를 위해 ML 모델의 적절한 모니터링, 검증과 거버넌스를 포함해 지속적인 통합과 배포(CI/CD) 관례를 구현해야 합니다.</a:t>
            </a:r>
            <a:endParaRPr sz="1200">
              <a:solidFill>
                <a:srgbClr val="1B3139"/>
              </a:solidFill>
            </a:endParaRPr>
          </a:p>
          <a:p>
            <a:pPr indent="0" lvl="0" marL="0" rtl="0" algn="l">
              <a:lnSpc>
                <a:spcPct val="120000"/>
              </a:lnSpc>
              <a:spcBef>
                <a:spcPts val="3000"/>
              </a:spcBef>
              <a:spcAft>
                <a:spcPts val="0"/>
              </a:spcAft>
              <a:buClr>
                <a:schemeClr val="dk1"/>
              </a:buClr>
              <a:buSzPts val="1100"/>
              <a:buFont typeface="Arial"/>
              <a:buNone/>
            </a:pPr>
            <a:r>
              <a:rPr b="1" lang="ko" sz="1500">
                <a:solidFill>
                  <a:srgbClr val="1B3139"/>
                </a:solidFill>
              </a:rPr>
              <a:t>MLOps가 필요한 이유는 무엇입니까?</a:t>
            </a:r>
            <a:endParaRPr b="1" sz="1500">
              <a:solidFill>
                <a:srgbClr val="1B3139"/>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1B3139"/>
                </a:solidFill>
              </a:rPr>
              <a:t>머신 러닝의 (대량) 생산은 쉽지 않은 일입니다. 머신 러닝 수명 주기는 데이터 수집, 데이터 준비, 모델 훈련, 모델 조정, 모델 배포, 모델 모니터링, 설명 가능성과 같은 복잡한 구성 요소가 많이 모인 형태로 구성되어 있습니다. 또한 데이터 엔지니어링부터 데이터 사이언스, ML 엔지니어링에 이르기까지 여러 팀에 걸친 협업과 전달이 필요한 일이기도 합니다. 따라서 이 모든 프로세스를 동기화하고 협력이 이루어지는 상태를 유지하려면 극히 엄격한 운영 원칙을 적용해야 합니다. MLOps는 머신 러닝 수명 주기의 실험, 반복과 지속적 개선을 총망라합니다.</a:t>
            </a:r>
            <a:endParaRPr sz="1200">
              <a:solidFill>
                <a:srgbClr val="1B3139"/>
              </a:solidFill>
            </a:endParaRPr>
          </a:p>
          <a:p>
            <a:pPr indent="0" lvl="0" marL="0" rtl="0" algn="l">
              <a:lnSpc>
                <a:spcPct val="120000"/>
              </a:lnSpc>
              <a:spcBef>
                <a:spcPts val="3000"/>
              </a:spcBef>
              <a:spcAft>
                <a:spcPts val="0"/>
              </a:spcAft>
              <a:buClr>
                <a:schemeClr val="dk1"/>
              </a:buClr>
              <a:buSzPts val="1100"/>
              <a:buFont typeface="Arial"/>
              <a:buNone/>
            </a:pPr>
            <a:r>
              <a:rPr b="1" lang="ko" sz="1500">
                <a:solidFill>
                  <a:srgbClr val="1B3139"/>
                </a:solidFill>
              </a:rPr>
              <a:t>MLOps의 장점은 무엇입니까?</a:t>
            </a:r>
            <a:endParaRPr b="1" sz="1500">
              <a:solidFill>
                <a:srgbClr val="1B3139"/>
              </a:solidFill>
            </a:endParaRPr>
          </a:p>
          <a:p>
            <a:pPr indent="0" lvl="0" marL="0" rtl="0" algn="l">
              <a:lnSpc>
                <a:spcPct val="115000"/>
              </a:lnSpc>
              <a:spcBef>
                <a:spcPts val="1500"/>
              </a:spcBef>
              <a:spcAft>
                <a:spcPts val="0"/>
              </a:spcAft>
              <a:buClr>
                <a:schemeClr val="dk1"/>
              </a:buClr>
              <a:buSzPts val="1100"/>
              <a:buFont typeface="Arial"/>
              <a:buNone/>
            </a:pPr>
            <a:r>
              <a:rPr lang="ko" sz="1200">
                <a:solidFill>
                  <a:srgbClr val="1B3139"/>
                </a:solidFill>
              </a:rPr>
              <a:t>MLOps의 주된 장점은 효율성, 확장성과 리스크 완화입니다. 효율성: MLOps를 사용하면 데이터 팀이 모델을 더욱 빨리 배포하고 양질의 ML 모델을 제공하며 배포와 프로덕션 속도를 높일 수 있습니다. 확장성: MLOps는 엄청난 확장성과 관리를 지원하므로 수천 개의 모델을 감독, 제어, 관리, 모니터링하여 지속해서 통합, 제공하고 지속해서 배포할 수 있습니다. 구체적으로 설명하자면, MLOps는 ML 파이프라인 재현성을 제공하므로 여러 데이터 팀에서 좀 더 긴밀하게 결합된 협업을 추진할 수 있고 DevOps 팀과 IT 팀의 갈등이 줄어들며 릴리스 속도도 빨라집니다. 리스크 완화: 머신 러닝 모델에는 철저한 규제 검토와 드리프트 검사가 필요할 때가 많습니다. MLOps를 이용하면 투명성을 강화할 수 있고 그러한 요청에 더욱 빨리 대응할 수 있으며 기업이나 업계의 규정을 더욱 엄격히 준수하는 데 도움이 됩니다.</a:t>
            </a:r>
            <a:endParaRPr sz="1200">
              <a:solidFill>
                <a:srgbClr val="1B3139"/>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026ebaf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6026ebaf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6205f7ffb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6205f7ffb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6205f7ffb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6205f7ff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1.pn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40.png"/></Relationships>
</file>

<file path=ppt/slides/_rels/slide15.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5.png"/><Relationship Id="rId9" Type="http://schemas.openxmlformats.org/officeDocument/2006/relationships/image" Target="../media/image55.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6.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3.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49.png"/><Relationship Id="rId5" Type="http://schemas.openxmlformats.org/officeDocument/2006/relationships/image" Target="../media/image61.png"/><Relationship Id="rId6"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59.png"/><Relationship Id="rId5" Type="http://schemas.openxmlformats.org/officeDocument/2006/relationships/image" Target="../media/image54.png"/><Relationship Id="rId6"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2.png"/><Relationship Id="rId4" Type="http://schemas.openxmlformats.org/officeDocument/2006/relationships/image" Target="../media/image52.png"/><Relationship Id="rId9"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51.png"/><Relationship Id="rId7" Type="http://schemas.openxmlformats.org/officeDocument/2006/relationships/image" Target="../media/image66.png"/><Relationship Id="rId8"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13.png"/><Relationship Id="rId6" Type="http://schemas.openxmlformats.org/officeDocument/2006/relationships/image" Target="../media/image29.png"/><Relationship Id="rId7" Type="http://schemas.openxmlformats.org/officeDocument/2006/relationships/image" Target="../media/image11.png"/></Relationships>
</file>

<file path=ppt/slides/_rels/slide4.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6.png"/><Relationship Id="rId13"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7.png"/><Relationship Id="rId14" Type="http://schemas.openxmlformats.org/officeDocument/2006/relationships/image" Target="../media/image16.png"/><Relationship Id="rId5" Type="http://schemas.openxmlformats.org/officeDocument/2006/relationships/image" Target="../media/image31.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22.png"/><Relationship Id="rId5" Type="http://schemas.openxmlformats.org/officeDocument/2006/relationships/image" Target="../media/image31.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30.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33350" y="8165725"/>
            <a:ext cx="9144000" cy="6096000"/>
          </a:xfrm>
          <a:prstGeom prst="rect">
            <a:avLst/>
          </a:prstGeom>
          <a:noFill/>
          <a:ln>
            <a:noFill/>
          </a:ln>
        </p:spPr>
      </p:pic>
      <p:sp>
        <p:nvSpPr>
          <p:cNvPr id="55" name="Google Shape;55;p13"/>
          <p:cNvSpPr txBox="1"/>
          <p:nvPr>
            <p:ph type="ctrTitle"/>
          </p:nvPr>
        </p:nvSpPr>
        <p:spPr>
          <a:xfrm>
            <a:off x="4292180" y="184486"/>
            <a:ext cx="4688100" cy="2141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ko" sz="3700">
                <a:solidFill>
                  <a:srgbClr val="003087"/>
                </a:solidFill>
                <a:latin typeface="Malgun Gothic"/>
                <a:ea typeface="Malgun Gothic"/>
                <a:cs typeface="Malgun Gothic"/>
                <a:sym typeface="Malgun Gothic"/>
              </a:rPr>
              <a:t>제조공장 품질</a:t>
            </a:r>
            <a:r>
              <a:rPr b="1" lang="ko" sz="3700">
                <a:solidFill>
                  <a:srgbClr val="003087"/>
                </a:solidFill>
                <a:latin typeface="Malgun Gothic"/>
                <a:ea typeface="Malgun Gothic"/>
                <a:cs typeface="Malgun Gothic"/>
                <a:sym typeface="Malgun Gothic"/>
              </a:rPr>
              <a:t>보증</a:t>
            </a:r>
            <a:r>
              <a:rPr b="1" lang="ko" sz="3700">
                <a:solidFill>
                  <a:srgbClr val="003087"/>
                </a:solidFill>
                <a:latin typeface="Malgun Gothic"/>
                <a:ea typeface="Malgun Gothic"/>
                <a:cs typeface="Malgun Gothic"/>
                <a:sym typeface="Malgun Gothic"/>
              </a:rPr>
              <a:t> 시스템</a:t>
            </a:r>
            <a:endParaRPr b="1" sz="3700">
              <a:solidFill>
                <a:srgbClr val="003087"/>
              </a:solidFill>
              <a:latin typeface="Malgun Gothic"/>
              <a:ea typeface="Malgun Gothic"/>
              <a:cs typeface="Malgun Gothic"/>
              <a:sym typeface="Malgun Gothic"/>
            </a:endParaRPr>
          </a:p>
        </p:txBody>
      </p:sp>
      <p:sp>
        <p:nvSpPr>
          <p:cNvPr id="56" name="Google Shape;56;p13"/>
          <p:cNvSpPr txBox="1"/>
          <p:nvPr>
            <p:ph idx="1" type="subTitle"/>
          </p:nvPr>
        </p:nvSpPr>
        <p:spPr>
          <a:xfrm>
            <a:off x="4320050" y="2784975"/>
            <a:ext cx="3140700" cy="19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440"/>
              <a:buNone/>
            </a:pPr>
            <a:r>
              <a:rPr lang="ko" sz="1100">
                <a:solidFill>
                  <a:srgbClr val="003087"/>
                </a:solidFill>
              </a:rPr>
              <a:t>2025.06.14</a:t>
            </a:r>
            <a:endParaRPr sz="1100">
              <a:solidFill>
                <a:srgbClr val="003087"/>
              </a:solidFill>
            </a:endParaRPr>
          </a:p>
          <a:p>
            <a:pPr indent="457200" lvl="0" marL="0" rtl="0" algn="l">
              <a:lnSpc>
                <a:spcPct val="150000"/>
              </a:lnSpc>
              <a:spcBef>
                <a:spcPts val="0"/>
              </a:spcBef>
              <a:spcAft>
                <a:spcPts val="0"/>
              </a:spcAft>
              <a:buSzPts val="440"/>
              <a:buNone/>
            </a:pPr>
            <a:r>
              <a:rPr b="1" lang="ko" sz="1420">
                <a:solidFill>
                  <a:srgbClr val="003087"/>
                </a:solidFill>
              </a:rPr>
              <a:t> </a:t>
            </a:r>
            <a:endParaRPr b="1" sz="1420">
              <a:solidFill>
                <a:srgbClr val="003087"/>
              </a:solidFill>
            </a:endParaRPr>
          </a:p>
          <a:p>
            <a:pPr indent="457200" lvl="0" marL="0" rtl="0" algn="l">
              <a:lnSpc>
                <a:spcPct val="150000"/>
              </a:lnSpc>
              <a:spcBef>
                <a:spcPts val="0"/>
              </a:spcBef>
              <a:spcAft>
                <a:spcPts val="0"/>
              </a:spcAft>
              <a:buSzPts val="440"/>
              <a:buNone/>
            </a:pPr>
            <a:r>
              <a:rPr b="1" lang="ko" sz="1420">
                <a:solidFill>
                  <a:srgbClr val="003087"/>
                </a:solidFill>
              </a:rPr>
              <a:t>조</a:t>
            </a:r>
            <a:endParaRPr b="1" sz="1420">
              <a:solidFill>
                <a:srgbClr val="003087"/>
              </a:solidFill>
            </a:endParaRPr>
          </a:p>
          <a:p>
            <a:pPr indent="0" lvl="0" marL="0" rtl="0" algn="l">
              <a:lnSpc>
                <a:spcPct val="115000"/>
              </a:lnSpc>
              <a:spcBef>
                <a:spcPts val="0"/>
              </a:spcBef>
              <a:spcAft>
                <a:spcPts val="0"/>
              </a:spcAft>
              <a:buSzPts val="440"/>
              <a:buNone/>
            </a:pPr>
            <a:r>
              <a:rPr lang="ko" sz="1420">
                <a:solidFill>
                  <a:srgbClr val="003087"/>
                </a:solidFill>
              </a:rPr>
              <a:t>김다은   dekimconnect@gmail.com</a:t>
            </a:r>
            <a:endParaRPr sz="1420">
              <a:solidFill>
                <a:srgbClr val="003087"/>
              </a:solidFill>
            </a:endParaRPr>
          </a:p>
          <a:p>
            <a:pPr indent="0" lvl="0" marL="0" rtl="0" algn="l">
              <a:lnSpc>
                <a:spcPct val="115000"/>
              </a:lnSpc>
              <a:spcBef>
                <a:spcPts val="0"/>
              </a:spcBef>
              <a:spcAft>
                <a:spcPts val="0"/>
              </a:spcAft>
              <a:buSzPts val="440"/>
              <a:buNone/>
            </a:pPr>
            <a:r>
              <a:rPr lang="ko" sz="1420">
                <a:solidFill>
                  <a:srgbClr val="003087"/>
                </a:solidFill>
              </a:rPr>
              <a:t>김민지   mj0624mini@gmail.com</a:t>
            </a:r>
            <a:endParaRPr sz="1420">
              <a:solidFill>
                <a:srgbClr val="003087"/>
              </a:solidFill>
            </a:endParaRPr>
          </a:p>
          <a:p>
            <a:pPr indent="0" lvl="0" marL="0" rtl="0" algn="l">
              <a:lnSpc>
                <a:spcPct val="115000"/>
              </a:lnSpc>
              <a:spcBef>
                <a:spcPts val="0"/>
              </a:spcBef>
              <a:spcAft>
                <a:spcPts val="0"/>
              </a:spcAft>
              <a:buSzPts val="440"/>
              <a:buNone/>
            </a:pPr>
            <a:r>
              <a:rPr lang="ko" sz="1420">
                <a:solidFill>
                  <a:srgbClr val="003087"/>
                </a:solidFill>
              </a:rPr>
              <a:t>오주호   shw05055@naver.com</a:t>
            </a:r>
            <a:endParaRPr sz="1420">
              <a:solidFill>
                <a:srgbClr val="003087"/>
              </a:solidFill>
            </a:endParaRPr>
          </a:p>
        </p:txBody>
      </p:sp>
      <p:cxnSp>
        <p:nvCxnSpPr>
          <p:cNvPr id="57" name="Google Shape;57;p13"/>
          <p:cNvCxnSpPr/>
          <p:nvPr/>
        </p:nvCxnSpPr>
        <p:spPr>
          <a:xfrm>
            <a:off x="4286250" y="2289075"/>
            <a:ext cx="4255500" cy="0"/>
          </a:xfrm>
          <a:prstGeom prst="straightConnector1">
            <a:avLst/>
          </a:prstGeom>
          <a:noFill/>
          <a:ln cap="flat" cmpd="sng" w="9525">
            <a:solidFill>
              <a:srgbClr val="6FB6AA"/>
            </a:solidFill>
            <a:prstDash val="solid"/>
            <a:round/>
            <a:headEnd len="med" w="med" type="none"/>
            <a:tailEnd len="med" w="med" type="none"/>
          </a:ln>
        </p:spPr>
      </p:cxnSp>
      <p:pic>
        <p:nvPicPr>
          <p:cNvPr descr="파일:KPMG logo.svg - 위키백과, 우리 모두의 백과사전" id="58" name="Google Shape;58;p13"/>
          <p:cNvPicPr preferRelativeResize="0"/>
          <p:nvPr/>
        </p:nvPicPr>
        <p:blipFill>
          <a:blip r:embed="rId4">
            <a:alphaModFix/>
          </a:blip>
          <a:stretch>
            <a:fillRect/>
          </a:stretch>
        </p:blipFill>
        <p:spPr>
          <a:xfrm>
            <a:off x="7796175" y="184475"/>
            <a:ext cx="1184100" cy="490300"/>
          </a:xfrm>
          <a:prstGeom prst="rect">
            <a:avLst/>
          </a:prstGeom>
          <a:noFill/>
          <a:ln>
            <a:noFill/>
          </a:ln>
        </p:spPr>
      </p:pic>
      <p:pic>
        <p:nvPicPr>
          <p:cNvPr id="59" name="Google Shape;59;p13" title="스크린샷_166_-removebg-preview.png"/>
          <p:cNvPicPr preferRelativeResize="0"/>
          <p:nvPr/>
        </p:nvPicPr>
        <p:blipFill rotWithShape="1">
          <a:blip r:embed="rId5">
            <a:alphaModFix/>
          </a:blip>
          <a:srcRect b="5010" l="14621" r="22894" t="13912"/>
          <a:stretch/>
        </p:blipFill>
        <p:spPr>
          <a:xfrm>
            <a:off x="4424849" y="3250600"/>
            <a:ext cx="475426" cy="347350"/>
          </a:xfrm>
          <a:prstGeom prst="rect">
            <a:avLst/>
          </a:prstGeom>
          <a:noFill/>
          <a:ln>
            <a:noFill/>
          </a:ln>
        </p:spPr>
      </p:pic>
      <p:pic>
        <p:nvPicPr>
          <p:cNvPr id="60" name="Google Shape;60;p13"/>
          <p:cNvPicPr preferRelativeResize="0"/>
          <p:nvPr/>
        </p:nvPicPr>
        <p:blipFill rotWithShape="1">
          <a:blip r:embed="rId6">
            <a:alphaModFix/>
          </a:blip>
          <a:srcRect b="0" l="50253" r="0" t="0"/>
          <a:stretch/>
        </p:blipFill>
        <p:spPr>
          <a:xfrm>
            <a:off x="0" y="0"/>
            <a:ext cx="403404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DB Diagram</a:t>
            </a:r>
            <a:endParaRPr b="1">
              <a:latin typeface="Lato"/>
              <a:ea typeface="Lato"/>
              <a:cs typeface="Lato"/>
              <a:sym typeface="Lato"/>
            </a:endParaRPr>
          </a:p>
        </p:txBody>
      </p:sp>
      <p:sp>
        <p:nvSpPr>
          <p:cNvPr id="402" name="Google Shape;402;p22"/>
          <p:cNvSpPr txBox="1"/>
          <p:nvPr/>
        </p:nvSpPr>
        <p:spPr>
          <a:xfrm>
            <a:off x="9408249" y="1529119"/>
            <a:ext cx="3953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800">
                <a:solidFill>
                  <a:schemeClr val="dk2"/>
                </a:solidFill>
                <a:latin typeface="Lato"/>
                <a:ea typeface="Lato"/>
                <a:cs typeface="Lato"/>
                <a:sym typeface="Lato"/>
              </a:rPr>
              <a:t>이미지, 센서 데이터 통합관리</a:t>
            </a:r>
            <a:endParaRPr sz="1800">
              <a:solidFill>
                <a:schemeClr val="dk2"/>
              </a:solidFill>
              <a:latin typeface="Lato"/>
              <a:ea typeface="Lato"/>
              <a:cs typeface="Lato"/>
              <a:sym typeface="Lato"/>
            </a:endParaRPr>
          </a:p>
          <a:p>
            <a:pPr indent="0" lvl="0" marL="45720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200">
                <a:solidFill>
                  <a:schemeClr val="dk1"/>
                </a:solidFill>
                <a:latin typeface="Lato"/>
                <a:ea typeface="Lato"/>
                <a:cs typeface="Lato"/>
                <a:sym typeface="Lato"/>
              </a:rPr>
              <a:t>uploads 테이블 하나로 이미지와 센서 데이터를 구분하여 통합 관리 (upload_id 테이블이 i1, s1처럼 자동 생성)</a:t>
            </a:r>
            <a:endParaRPr sz="1200">
              <a:solidFill>
                <a:schemeClr val="dk1"/>
              </a:solidFill>
              <a:latin typeface="Lato"/>
              <a:ea typeface="Lato"/>
              <a:cs typeface="Lato"/>
              <a:sym typeface="Lato"/>
            </a:endParaRPr>
          </a:p>
          <a:p>
            <a:pPr indent="0" lvl="0" marL="91440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ko" sz="1800">
                <a:solidFill>
                  <a:schemeClr val="dk2"/>
                </a:solidFill>
                <a:latin typeface="Lato"/>
                <a:ea typeface="Lato"/>
                <a:cs typeface="Lato"/>
                <a:sym typeface="Lato"/>
              </a:rPr>
              <a:t>모델 학습 이력 및 레지스트리 관리 완비</a:t>
            </a:r>
            <a:endParaRPr sz="1800">
              <a:solidFill>
                <a:schemeClr val="dk2"/>
              </a:solidFill>
              <a:latin typeface="Lato"/>
              <a:ea typeface="Lato"/>
              <a:cs typeface="Lato"/>
              <a:sym typeface="Lato"/>
            </a:endParaRPr>
          </a:p>
          <a:p>
            <a:pPr indent="0" lvl="0" marL="45720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200">
                <a:solidFill>
                  <a:schemeClr val="dk2"/>
                </a:solidFill>
                <a:latin typeface="Lato"/>
                <a:ea typeface="Lato"/>
                <a:cs typeface="Lato"/>
                <a:sym typeface="Lato"/>
              </a:rPr>
              <a:t>model_registry 테이블에는 학습된 모델의 성능과 데이터 기록</a:t>
            </a:r>
            <a:endParaRPr sz="1200">
              <a:solidFill>
                <a:schemeClr val="dk2"/>
              </a:solidFill>
              <a:latin typeface="Lato"/>
              <a:ea typeface="Lato"/>
              <a:cs typeface="Lato"/>
              <a:sym typeface="Lato"/>
            </a:endParaRPr>
          </a:p>
          <a:p>
            <a:pPr indent="0" lvl="0" marL="0" rtl="0" algn="l">
              <a:spcBef>
                <a:spcPts val="0"/>
              </a:spcBef>
              <a:spcAft>
                <a:spcPts val="0"/>
              </a:spcAft>
              <a:buNone/>
            </a:pPr>
            <a:r>
              <a:rPr lang="ko" sz="1200">
                <a:solidFill>
                  <a:schemeClr val="dk2"/>
                </a:solidFill>
                <a:latin typeface="Lato"/>
                <a:ea typeface="Lato"/>
                <a:cs typeface="Lato"/>
                <a:sym typeface="Lato"/>
              </a:rPr>
              <a:t>현재 적용중인 모델 관리 용이</a:t>
            </a:r>
            <a:endParaRPr sz="1200">
              <a:solidFill>
                <a:schemeClr val="dk2"/>
              </a:solidFill>
              <a:latin typeface="Lato"/>
              <a:ea typeface="Lato"/>
              <a:cs typeface="Lato"/>
              <a:sym typeface="Lato"/>
            </a:endParaRPr>
          </a:p>
          <a:p>
            <a:pPr indent="0" lvl="0" marL="0" rtl="0" algn="l">
              <a:spcBef>
                <a:spcPts val="0"/>
              </a:spcBef>
              <a:spcAft>
                <a:spcPts val="0"/>
              </a:spcAft>
              <a:buNone/>
            </a:pPr>
            <a:r>
              <a:t/>
            </a:r>
            <a:endParaRPr sz="1200">
              <a:solidFill>
                <a:schemeClr val="dk2"/>
              </a:solidFill>
              <a:latin typeface="Lato"/>
              <a:ea typeface="Lato"/>
              <a:cs typeface="Lato"/>
              <a:sym typeface="Lato"/>
            </a:endParaRPr>
          </a:p>
          <a:p>
            <a:pPr indent="0" lvl="0" marL="0" rtl="0" algn="l">
              <a:spcBef>
                <a:spcPts val="0"/>
              </a:spcBef>
              <a:spcAft>
                <a:spcPts val="0"/>
              </a:spcAft>
              <a:buNone/>
            </a:pPr>
            <a:r>
              <a:rPr lang="ko" sz="1800">
                <a:solidFill>
                  <a:schemeClr val="dk2"/>
                </a:solidFill>
                <a:latin typeface="Lato"/>
                <a:ea typeface="Lato"/>
                <a:cs typeface="Lato"/>
                <a:sym typeface="Lato"/>
              </a:rPr>
              <a:t>알람 및 검토 추적 용이</a:t>
            </a:r>
            <a:endParaRPr sz="1800">
              <a:solidFill>
                <a:schemeClr val="dk2"/>
              </a:solidFill>
              <a:latin typeface="Lato"/>
              <a:ea typeface="Lato"/>
              <a:cs typeface="Lato"/>
              <a:sym typeface="Lato"/>
            </a:endParaRPr>
          </a:p>
          <a:p>
            <a:pPr indent="0" lvl="0" marL="457200" rtl="0" algn="l">
              <a:spcBef>
                <a:spcPts val="0"/>
              </a:spcBef>
              <a:spcAft>
                <a:spcPts val="0"/>
              </a:spcAft>
              <a:buNone/>
            </a:pPr>
            <a:r>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200">
                <a:solidFill>
                  <a:schemeClr val="dk2"/>
                </a:solidFill>
                <a:latin typeface="Lato"/>
                <a:ea typeface="Lato"/>
                <a:cs typeface="Lato"/>
                <a:sym typeface="Lato"/>
              </a:rPr>
              <a:t>alarm_event_log 테이블로 예측된 불량 알람에 대해 발생 시점, 검토 담당자, 사용자 수정 여부, 검토 결과까지 저장</a:t>
            </a:r>
            <a:endParaRPr sz="1200">
              <a:solidFill>
                <a:schemeClr val="dk2"/>
              </a:solidFill>
              <a:latin typeface="Lato"/>
              <a:ea typeface="Lato"/>
              <a:cs typeface="Lato"/>
              <a:sym typeface="Lato"/>
            </a:endParaRPr>
          </a:p>
        </p:txBody>
      </p:sp>
      <p:grpSp>
        <p:nvGrpSpPr>
          <p:cNvPr id="403" name="Google Shape;403;p22"/>
          <p:cNvGrpSpPr/>
          <p:nvPr/>
        </p:nvGrpSpPr>
        <p:grpSpPr>
          <a:xfrm>
            <a:off x="3677673" y="75400"/>
            <a:ext cx="5376235" cy="292457"/>
            <a:chOff x="43957" y="4798330"/>
            <a:chExt cx="7549832" cy="403500"/>
          </a:xfrm>
        </p:grpSpPr>
        <p:sp>
          <p:nvSpPr>
            <p:cNvPr id="404" name="Google Shape;404;p22"/>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1. Introduction</a:t>
              </a:r>
              <a:endParaRPr sz="700">
                <a:solidFill>
                  <a:srgbClr val="595959"/>
                </a:solidFill>
                <a:latin typeface="Lato"/>
                <a:ea typeface="Lato"/>
                <a:cs typeface="Lato"/>
                <a:sym typeface="Lato"/>
              </a:endParaRPr>
            </a:p>
          </p:txBody>
        </p:sp>
        <p:sp>
          <p:nvSpPr>
            <p:cNvPr id="405" name="Google Shape;405;p22"/>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2. Executive Summary</a:t>
              </a:r>
              <a:endParaRPr sz="700">
                <a:solidFill>
                  <a:srgbClr val="595959"/>
                </a:solidFill>
                <a:latin typeface="Lato"/>
                <a:ea typeface="Lato"/>
                <a:cs typeface="Lato"/>
                <a:sym typeface="Lato"/>
              </a:endParaRPr>
            </a:p>
          </p:txBody>
        </p:sp>
        <p:sp>
          <p:nvSpPr>
            <p:cNvPr id="406" name="Google Shape;406;p22"/>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48D"/>
                  </a:solidFill>
                  <a:latin typeface="Lato"/>
                  <a:ea typeface="Lato"/>
                  <a:cs typeface="Lato"/>
                  <a:sym typeface="Lato"/>
                </a:rPr>
                <a:t>3. 솔루션 개요</a:t>
              </a:r>
              <a:endParaRPr b="1" sz="700">
                <a:solidFill>
                  <a:srgbClr val="00348D"/>
                </a:solidFill>
                <a:latin typeface="Lato"/>
                <a:ea typeface="Lato"/>
                <a:cs typeface="Lato"/>
                <a:sym typeface="Lato"/>
              </a:endParaRPr>
            </a:p>
          </p:txBody>
        </p:sp>
        <p:sp>
          <p:nvSpPr>
            <p:cNvPr id="407" name="Google Shape;407;p22"/>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4. 솔루션 운영 구조</a:t>
              </a:r>
              <a:endParaRPr sz="700">
                <a:solidFill>
                  <a:srgbClr val="595959"/>
                </a:solidFill>
                <a:latin typeface="Lato"/>
                <a:ea typeface="Lato"/>
                <a:cs typeface="Lato"/>
                <a:sym typeface="Lato"/>
              </a:endParaRPr>
            </a:p>
          </p:txBody>
        </p:sp>
        <p:sp>
          <p:nvSpPr>
            <p:cNvPr id="408" name="Google Shape;408;p22"/>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409" name="Google Shape;409;p22"/>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410" name="Google Shape;410;p22"/>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411" name="Google Shape;411;p22"/>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412" name="Google Shape;412;p22"/>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413" name="Google Shape;413;p22"/>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414" name="Google Shape;414;p22"/>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pic>
        <p:nvPicPr>
          <p:cNvPr id="415" name="Google Shape;415;p22"/>
          <p:cNvPicPr preferRelativeResize="0"/>
          <p:nvPr/>
        </p:nvPicPr>
        <p:blipFill>
          <a:blip r:embed="rId3">
            <a:alphaModFix/>
          </a:blip>
          <a:stretch>
            <a:fillRect/>
          </a:stretch>
        </p:blipFill>
        <p:spPr>
          <a:xfrm>
            <a:off x="564725" y="1066225"/>
            <a:ext cx="3152200" cy="3791599"/>
          </a:xfrm>
          <a:prstGeom prst="rect">
            <a:avLst/>
          </a:prstGeom>
          <a:noFill/>
          <a:ln>
            <a:noFill/>
          </a:ln>
        </p:spPr>
      </p:pic>
      <p:sp>
        <p:nvSpPr>
          <p:cNvPr id="416" name="Google Shape;416;p22"/>
          <p:cNvSpPr/>
          <p:nvPr/>
        </p:nvSpPr>
        <p:spPr>
          <a:xfrm>
            <a:off x="5302825" y="1155650"/>
            <a:ext cx="2984700" cy="237600"/>
          </a:xfrm>
          <a:prstGeom prst="roundRect">
            <a:avLst>
              <a:gd fmla="val 16667" name="adj"/>
            </a:avLst>
          </a:prstGeom>
          <a:solidFill>
            <a:srgbClr val="0034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rgbClr val="FFFFFF"/>
                </a:solidFill>
                <a:latin typeface="Lato"/>
                <a:ea typeface="Lato"/>
                <a:cs typeface="Lato"/>
                <a:sym typeface="Lato"/>
              </a:rPr>
              <a:t>핵심 설계 및 효과</a:t>
            </a:r>
            <a:endParaRPr b="1">
              <a:solidFill>
                <a:srgbClr val="FFFFFF"/>
              </a:solidFill>
              <a:latin typeface="Lato"/>
              <a:ea typeface="Lato"/>
              <a:cs typeface="Lato"/>
              <a:sym typeface="Lato"/>
            </a:endParaRPr>
          </a:p>
        </p:txBody>
      </p:sp>
      <p:pic>
        <p:nvPicPr>
          <p:cNvPr id="417" name="Google Shape;417;p22"/>
          <p:cNvPicPr preferRelativeResize="0"/>
          <p:nvPr/>
        </p:nvPicPr>
        <p:blipFill>
          <a:blip r:embed="rId4">
            <a:alphaModFix/>
          </a:blip>
          <a:stretch>
            <a:fillRect/>
          </a:stretch>
        </p:blipFill>
        <p:spPr>
          <a:xfrm>
            <a:off x="1250637" y="1529133"/>
            <a:ext cx="234307" cy="233111"/>
          </a:xfrm>
          <a:prstGeom prst="rect">
            <a:avLst/>
          </a:prstGeom>
          <a:noFill/>
          <a:ln>
            <a:noFill/>
          </a:ln>
        </p:spPr>
      </p:pic>
      <p:pic>
        <p:nvPicPr>
          <p:cNvPr id="418" name="Google Shape;418;p22"/>
          <p:cNvPicPr preferRelativeResize="0"/>
          <p:nvPr/>
        </p:nvPicPr>
        <p:blipFill>
          <a:blip r:embed="rId4">
            <a:alphaModFix/>
          </a:blip>
          <a:stretch>
            <a:fillRect/>
          </a:stretch>
        </p:blipFill>
        <p:spPr>
          <a:xfrm>
            <a:off x="4743700" y="1619245"/>
            <a:ext cx="261716" cy="237612"/>
          </a:xfrm>
          <a:prstGeom prst="rect">
            <a:avLst/>
          </a:prstGeom>
          <a:noFill/>
          <a:ln>
            <a:noFill/>
          </a:ln>
        </p:spPr>
      </p:pic>
      <p:pic>
        <p:nvPicPr>
          <p:cNvPr id="419" name="Google Shape;419;p22"/>
          <p:cNvPicPr preferRelativeResize="0"/>
          <p:nvPr/>
        </p:nvPicPr>
        <p:blipFill>
          <a:blip r:embed="rId5">
            <a:alphaModFix/>
          </a:blip>
          <a:stretch>
            <a:fillRect/>
          </a:stretch>
        </p:blipFill>
        <p:spPr>
          <a:xfrm>
            <a:off x="4743709" y="2837780"/>
            <a:ext cx="261719" cy="237609"/>
          </a:xfrm>
          <a:prstGeom prst="rect">
            <a:avLst/>
          </a:prstGeom>
          <a:noFill/>
          <a:ln>
            <a:noFill/>
          </a:ln>
        </p:spPr>
      </p:pic>
      <p:pic>
        <p:nvPicPr>
          <p:cNvPr id="420" name="Google Shape;420;p22"/>
          <p:cNvPicPr preferRelativeResize="0"/>
          <p:nvPr/>
        </p:nvPicPr>
        <p:blipFill>
          <a:blip r:embed="rId5">
            <a:alphaModFix/>
          </a:blip>
          <a:stretch>
            <a:fillRect/>
          </a:stretch>
        </p:blipFill>
        <p:spPr>
          <a:xfrm>
            <a:off x="1793122" y="2874910"/>
            <a:ext cx="234307" cy="233110"/>
          </a:xfrm>
          <a:prstGeom prst="rect">
            <a:avLst/>
          </a:prstGeom>
          <a:noFill/>
          <a:ln>
            <a:noFill/>
          </a:ln>
        </p:spPr>
      </p:pic>
      <p:pic>
        <p:nvPicPr>
          <p:cNvPr id="421" name="Google Shape;421;p22"/>
          <p:cNvPicPr preferRelativeResize="0"/>
          <p:nvPr/>
        </p:nvPicPr>
        <p:blipFill>
          <a:blip r:embed="rId6">
            <a:alphaModFix/>
          </a:blip>
          <a:stretch>
            <a:fillRect/>
          </a:stretch>
        </p:blipFill>
        <p:spPr>
          <a:xfrm>
            <a:off x="4745447" y="3644984"/>
            <a:ext cx="261718" cy="237610"/>
          </a:xfrm>
          <a:prstGeom prst="rect">
            <a:avLst/>
          </a:prstGeom>
          <a:noFill/>
          <a:ln>
            <a:noFill/>
          </a:ln>
        </p:spPr>
      </p:pic>
      <p:pic>
        <p:nvPicPr>
          <p:cNvPr id="422" name="Google Shape;422;p22"/>
          <p:cNvPicPr preferRelativeResize="0"/>
          <p:nvPr/>
        </p:nvPicPr>
        <p:blipFill>
          <a:blip r:embed="rId6">
            <a:alphaModFix/>
          </a:blip>
          <a:stretch>
            <a:fillRect/>
          </a:stretch>
        </p:blipFill>
        <p:spPr>
          <a:xfrm>
            <a:off x="2785098" y="1206268"/>
            <a:ext cx="234305" cy="233110"/>
          </a:xfrm>
          <a:prstGeom prst="rect">
            <a:avLst/>
          </a:prstGeom>
          <a:noFill/>
          <a:ln>
            <a:noFill/>
          </a:ln>
        </p:spPr>
      </p:pic>
      <p:cxnSp>
        <p:nvCxnSpPr>
          <p:cNvPr id="423" name="Google Shape;423;p22"/>
          <p:cNvCxnSpPr/>
          <p:nvPr/>
        </p:nvCxnSpPr>
        <p:spPr>
          <a:xfrm flipH="1">
            <a:off x="4336150" y="1149905"/>
            <a:ext cx="9000" cy="3764100"/>
          </a:xfrm>
          <a:prstGeom prst="straightConnector1">
            <a:avLst/>
          </a:prstGeom>
          <a:noFill/>
          <a:ln cap="flat" cmpd="sng" w="9525">
            <a:solidFill>
              <a:schemeClr val="dk2"/>
            </a:solidFill>
            <a:prstDash val="solid"/>
            <a:round/>
            <a:headEnd len="med" w="med" type="none"/>
            <a:tailEnd len="med" w="med" type="none"/>
          </a:ln>
        </p:spPr>
      </p:cxnSp>
      <p:sp>
        <p:nvSpPr>
          <p:cNvPr id="424" name="Google Shape;424;p22"/>
          <p:cNvSpPr txBox="1"/>
          <p:nvPr>
            <p:ph type="title"/>
          </p:nvPr>
        </p:nvSpPr>
        <p:spPr>
          <a:xfrm>
            <a:off x="311700" y="-321075"/>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자동화 ETL 파이프라인에 따라 과거 데이터를 학습한 모델을 통해 새로운 배치 단위 수집 데이터의 불량 여부 및 유형을 분류함</a:t>
            </a:r>
            <a:endParaRPr sz="1100">
              <a:latin typeface="Lato"/>
              <a:ea typeface="Lato"/>
              <a:cs typeface="Lato"/>
              <a:sym typeface="Lato"/>
            </a:endParaRPr>
          </a:p>
        </p:txBody>
      </p:sp>
      <p:sp>
        <p:nvSpPr>
          <p:cNvPr id="425" name="Google Shape;425;p22"/>
          <p:cNvSpPr txBox="1"/>
          <p:nvPr>
            <p:ph type="title"/>
          </p:nvPr>
        </p:nvSpPr>
        <p:spPr>
          <a:xfrm>
            <a:off x="311700" y="734675"/>
            <a:ext cx="8520600" cy="260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센서·이미지 데이터 통합 구조를 기반으로 분석, 학습, 알림까지의 운영 자동화를 구현함</a:t>
            </a:r>
            <a:endParaRPr sz="1100">
              <a:latin typeface="Lato"/>
              <a:ea typeface="Lato"/>
              <a:cs typeface="Lato"/>
              <a:sym typeface="Lato"/>
            </a:endParaRPr>
          </a:p>
        </p:txBody>
      </p:sp>
      <p:sp>
        <p:nvSpPr>
          <p:cNvPr id="426" name="Google Shape;426;p22"/>
          <p:cNvSpPr txBox="1"/>
          <p:nvPr/>
        </p:nvSpPr>
        <p:spPr>
          <a:xfrm>
            <a:off x="5057368" y="1825518"/>
            <a:ext cx="38220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 </a:t>
            </a:r>
            <a:r>
              <a:rPr lang="ko" sz="1000">
                <a:solidFill>
                  <a:schemeClr val="dk2"/>
                </a:solidFill>
                <a:latin typeface="Lato"/>
                <a:ea typeface="Lato"/>
                <a:cs typeface="Lato"/>
                <a:sym typeface="Lato"/>
              </a:rPr>
              <a:t>uploads 테이블 하나로 이미지와 센서 데이터를 구분하여 통합관리</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메타데이터를 한 곳에서 관리하여 업로드된 데이터를 종합적으로 관리하기 용이함</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(uploads_id 칼럼이 이미지는 i1, 센서는 s1처럼 자동 생성)</a:t>
            </a:r>
            <a:endParaRPr sz="1000">
              <a:solidFill>
                <a:schemeClr val="dk2"/>
              </a:solidFill>
              <a:latin typeface="Lato"/>
              <a:ea typeface="Lato"/>
              <a:cs typeface="Lato"/>
              <a:sym typeface="Lato"/>
            </a:endParaRPr>
          </a:p>
        </p:txBody>
      </p:sp>
      <p:sp>
        <p:nvSpPr>
          <p:cNvPr id="427" name="Google Shape;427;p22"/>
          <p:cNvSpPr txBox="1"/>
          <p:nvPr/>
        </p:nvSpPr>
        <p:spPr>
          <a:xfrm>
            <a:off x="5057339" y="1553825"/>
            <a:ext cx="34722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chemeClr val="dk1"/>
                </a:solidFill>
                <a:latin typeface="Lato"/>
                <a:ea typeface="Lato"/>
                <a:cs typeface="Lato"/>
                <a:sym typeface="Lato"/>
              </a:rPr>
              <a:t>이미지, 센서 데이터 통합 관리</a:t>
            </a:r>
            <a:endParaRPr sz="1300">
              <a:solidFill>
                <a:schemeClr val="dk1"/>
              </a:solidFill>
              <a:latin typeface="Lato"/>
              <a:ea typeface="Lato"/>
              <a:cs typeface="Lato"/>
              <a:sym typeface="Lato"/>
            </a:endParaRPr>
          </a:p>
        </p:txBody>
      </p:sp>
      <p:sp>
        <p:nvSpPr>
          <p:cNvPr id="428" name="Google Shape;428;p22"/>
          <p:cNvSpPr txBox="1"/>
          <p:nvPr/>
        </p:nvSpPr>
        <p:spPr>
          <a:xfrm>
            <a:off x="5057353" y="2745158"/>
            <a:ext cx="34722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chemeClr val="dk1"/>
                </a:solidFill>
                <a:latin typeface="Lato"/>
                <a:ea typeface="Lato"/>
                <a:cs typeface="Lato"/>
                <a:sym typeface="Lato"/>
              </a:rPr>
              <a:t>모델 학습 이력 및 레지스트리 관리</a:t>
            </a:r>
            <a:endParaRPr sz="1300">
              <a:solidFill>
                <a:schemeClr val="dk1"/>
              </a:solidFill>
              <a:latin typeface="Lato"/>
              <a:ea typeface="Lato"/>
              <a:cs typeface="Lato"/>
              <a:sym typeface="Lato"/>
            </a:endParaRPr>
          </a:p>
        </p:txBody>
      </p:sp>
      <p:sp>
        <p:nvSpPr>
          <p:cNvPr id="429" name="Google Shape;429;p22"/>
          <p:cNvSpPr txBox="1"/>
          <p:nvPr/>
        </p:nvSpPr>
        <p:spPr>
          <a:xfrm>
            <a:off x="5017730" y="2995459"/>
            <a:ext cx="38220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 model_registry 테이블에는 MLflow id, 학습된 모델의 성능 등 기록</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현재 적용 중, 과거의 적용되었던 모델을 통합적으로 관리하기 용이함</a:t>
            </a:r>
            <a:endParaRPr sz="1000">
              <a:solidFill>
                <a:schemeClr val="dk2"/>
              </a:solidFill>
              <a:latin typeface="Lato"/>
              <a:ea typeface="Lato"/>
              <a:cs typeface="Lato"/>
              <a:sym typeface="Lato"/>
            </a:endParaRPr>
          </a:p>
        </p:txBody>
      </p:sp>
      <p:sp>
        <p:nvSpPr>
          <p:cNvPr id="430" name="Google Shape;430;p22"/>
          <p:cNvSpPr txBox="1"/>
          <p:nvPr/>
        </p:nvSpPr>
        <p:spPr>
          <a:xfrm>
            <a:off x="5059076" y="3543602"/>
            <a:ext cx="34722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chemeClr val="dk1"/>
                </a:solidFill>
                <a:latin typeface="Lato"/>
                <a:ea typeface="Lato"/>
                <a:cs typeface="Lato"/>
                <a:sym typeface="Lato"/>
              </a:rPr>
              <a:t>알람 및 검토 추적 용이</a:t>
            </a:r>
            <a:endParaRPr sz="1300">
              <a:solidFill>
                <a:schemeClr val="dk1"/>
              </a:solidFill>
              <a:latin typeface="Lato"/>
              <a:ea typeface="Lato"/>
              <a:cs typeface="Lato"/>
              <a:sym typeface="Lato"/>
            </a:endParaRPr>
          </a:p>
        </p:txBody>
      </p:sp>
      <p:sp>
        <p:nvSpPr>
          <p:cNvPr id="431" name="Google Shape;431;p22"/>
          <p:cNvSpPr txBox="1"/>
          <p:nvPr/>
        </p:nvSpPr>
        <p:spPr>
          <a:xfrm>
            <a:off x="5019468" y="3829675"/>
            <a:ext cx="38220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 alarm_event_log 테이블로 예측된 불량 알람에 대한 발생 시점, 검토 담당자, 수정 여부, 검토 결과를 저장</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model_selection_log 테이블로 재학습 알람에 대한 발생 시점, 검토 담당자, 모델 교체 선택 여부를 저장</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불량, 재학습 알람에 대한 정보를 저장하여 트레킹하기 용이</a:t>
            </a:r>
            <a:endParaRPr sz="10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3"/>
          <p:cNvSpPr/>
          <p:nvPr/>
        </p:nvSpPr>
        <p:spPr>
          <a:xfrm>
            <a:off x="3303550" y="1145475"/>
            <a:ext cx="5629200" cy="3429600"/>
          </a:xfrm>
          <a:prstGeom prst="rect">
            <a:avLst/>
          </a:prstGeom>
          <a:solidFill>
            <a:schemeClr val="lt2"/>
          </a:solid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23"/>
          <p:cNvSpPr/>
          <p:nvPr/>
        </p:nvSpPr>
        <p:spPr>
          <a:xfrm>
            <a:off x="3303550" y="1145475"/>
            <a:ext cx="5629200" cy="604200"/>
          </a:xfrm>
          <a:prstGeom prst="rect">
            <a:avLst/>
          </a:prstGeom>
          <a:solidFill>
            <a:schemeClr val="lt1"/>
          </a:solidFill>
          <a:ln cap="flat" cmpd="sng" w="19050">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23"/>
          <p:cNvSpPr/>
          <p:nvPr/>
        </p:nvSpPr>
        <p:spPr>
          <a:xfrm>
            <a:off x="-317500" y="0"/>
            <a:ext cx="3420900" cy="5143500"/>
          </a:xfrm>
          <a:prstGeom prst="rect">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23"/>
          <p:cNvSpPr txBox="1"/>
          <p:nvPr>
            <p:ph type="title"/>
          </p:nvPr>
        </p:nvSpPr>
        <p:spPr>
          <a:xfrm>
            <a:off x="94588" y="298950"/>
            <a:ext cx="2907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b="1" lang="ko" sz="2520">
                <a:solidFill>
                  <a:schemeClr val="lt1"/>
                </a:solidFill>
                <a:latin typeface="Lato"/>
                <a:ea typeface="Lato"/>
                <a:cs typeface="Lato"/>
                <a:sym typeface="Lato"/>
              </a:rPr>
              <a:t>페르소나 기반 UX:</a:t>
            </a:r>
            <a:endParaRPr b="1" sz="2520">
              <a:solidFill>
                <a:schemeClr val="lt1"/>
              </a:solidFill>
              <a:latin typeface="Lato"/>
              <a:ea typeface="Lato"/>
              <a:cs typeface="Lato"/>
              <a:sym typeface="Lato"/>
            </a:endParaRPr>
          </a:p>
          <a:p>
            <a:pPr indent="0" lvl="0" marL="0" rtl="0" algn="r">
              <a:spcBef>
                <a:spcPts val="0"/>
              </a:spcBef>
              <a:spcAft>
                <a:spcPts val="0"/>
              </a:spcAft>
              <a:buSzPts val="990"/>
              <a:buNone/>
            </a:pPr>
            <a:r>
              <a:rPr b="1" lang="ko" sz="2520">
                <a:solidFill>
                  <a:schemeClr val="lt1"/>
                </a:solidFill>
                <a:latin typeface="Lato"/>
                <a:ea typeface="Lato"/>
                <a:cs typeface="Lato"/>
                <a:sym typeface="Lato"/>
              </a:rPr>
              <a:t>운영관리자</a:t>
            </a:r>
            <a:endParaRPr b="1" sz="2520">
              <a:solidFill>
                <a:schemeClr val="lt1"/>
              </a:solidFill>
              <a:latin typeface="Lato"/>
              <a:ea typeface="Lato"/>
              <a:cs typeface="Lato"/>
              <a:sym typeface="Lato"/>
            </a:endParaRPr>
          </a:p>
        </p:txBody>
      </p:sp>
      <p:sp>
        <p:nvSpPr>
          <p:cNvPr id="440" name="Google Shape;440;p23"/>
          <p:cNvSpPr/>
          <p:nvPr/>
        </p:nvSpPr>
        <p:spPr>
          <a:xfrm>
            <a:off x="4323505" y="1243163"/>
            <a:ext cx="1253400" cy="378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200">
                <a:solidFill>
                  <a:srgbClr val="003087"/>
                </a:solidFill>
                <a:latin typeface="Lato"/>
                <a:ea typeface="Lato"/>
                <a:cs typeface="Lato"/>
                <a:sym typeface="Lato"/>
              </a:rPr>
              <a:t>로그인/</a:t>
            </a:r>
            <a:endParaRPr b="1" sz="1200">
              <a:solidFill>
                <a:srgbClr val="003087"/>
              </a:solidFill>
              <a:latin typeface="Lato"/>
              <a:ea typeface="Lato"/>
              <a:cs typeface="Lato"/>
              <a:sym typeface="Lato"/>
            </a:endParaRPr>
          </a:p>
          <a:p>
            <a:pPr indent="0" lvl="0" marL="0" rtl="0" algn="l">
              <a:spcBef>
                <a:spcPts val="0"/>
              </a:spcBef>
              <a:spcAft>
                <a:spcPts val="0"/>
              </a:spcAft>
              <a:buNone/>
            </a:pPr>
            <a:r>
              <a:rPr b="1" lang="ko" sz="1200">
                <a:solidFill>
                  <a:srgbClr val="003087"/>
                </a:solidFill>
                <a:latin typeface="Lato"/>
                <a:ea typeface="Lato"/>
                <a:cs typeface="Lato"/>
                <a:sym typeface="Lato"/>
              </a:rPr>
              <a:t>회원가입</a:t>
            </a:r>
            <a:endParaRPr b="1" sz="1200">
              <a:solidFill>
                <a:srgbClr val="003087"/>
              </a:solidFill>
              <a:latin typeface="Lato"/>
              <a:ea typeface="Lato"/>
              <a:cs typeface="Lato"/>
              <a:sym typeface="Lato"/>
            </a:endParaRPr>
          </a:p>
        </p:txBody>
      </p:sp>
      <p:sp>
        <p:nvSpPr>
          <p:cNvPr id="441" name="Google Shape;441;p23"/>
          <p:cNvSpPr/>
          <p:nvPr/>
        </p:nvSpPr>
        <p:spPr>
          <a:xfrm>
            <a:off x="5966174" y="-699700"/>
            <a:ext cx="1262100" cy="378900"/>
          </a:xfrm>
          <a:prstGeom prst="roundRect">
            <a:avLst>
              <a:gd fmla="val 16667" name="adj"/>
            </a:avLst>
          </a:prstGeom>
          <a:solidFill>
            <a:srgbClr val="6C6CE0">
              <a:alpha val="53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latin typeface="Nanum Gothic"/>
                <a:ea typeface="Nanum Gothic"/>
                <a:cs typeface="Nanum Gothic"/>
                <a:sym typeface="Nanum Gothic"/>
              </a:rPr>
              <a:t>직원 승인 관리</a:t>
            </a:r>
            <a:endParaRPr sz="1100">
              <a:latin typeface="Nanum Gothic"/>
              <a:ea typeface="Nanum Gothic"/>
              <a:cs typeface="Nanum Gothic"/>
              <a:sym typeface="Nanum Gothic"/>
            </a:endParaRPr>
          </a:p>
        </p:txBody>
      </p:sp>
      <p:sp>
        <p:nvSpPr>
          <p:cNvPr id="442" name="Google Shape;442;p23"/>
          <p:cNvSpPr/>
          <p:nvPr/>
        </p:nvSpPr>
        <p:spPr>
          <a:xfrm>
            <a:off x="7410428" y="-699700"/>
            <a:ext cx="12621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t>대시보드</a:t>
            </a:r>
            <a:endParaRPr sz="1200"/>
          </a:p>
        </p:txBody>
      </p:sp>
      <p:sp>
        <p:nvSpPr>
          <p:cNvPr id="443" name="Google Shape;443;p23"/>
          <p:cNvSpPr txBox="1"/>
          <p:nvPr/>
        </p:nvSpPr>
        <p:spPr>
          <a:xfrm>
            <a:off x="4323504" y="185570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관리자 권한으로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시스템 진입</a:t>
            </a:r>
            <a:endParaRPr sz="1000">
              <a:solidFill>
                <a:schemeClr val="dk2"/>
              </a:solidFill>
              <a:latin typeface="Lato"/>
              <a:ea typeface="Lato"/>
              <a:cs typeface="Lato"/>
              <a:sym typeface="Lato"/>
            </a:endParaRPr>
          </a:p>
        </p:txBody>
      </p:sp>
      <p:sp>
        <p:nvSpPr>
          <p:cNvPr id="444" name="Google Shape;444;p23"/>
          <p:cNvSpPr txBox="1"/>
          <p:nvPr/>
        </p:nvSpPr>
        <p:spPr>
          <a:xfrm>
            <a:off x="5892381" y="185570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직원 </a:t>
            </a:r>
            <a:r>
              <a:rPr b="1" lang="ko" sz="1000">
                <a:solidFill>
                  <a:schemeClr val="dk2"/>
                </a:solidFill>
                <a:latin typeface="Lato"/>
                <a:ea typeface="Lato"/>
                <a:cs typeface="Lato"/>
                <a:sym typeface="Lato"/>
              </a:rPr>
              <a:t>요청 승인</a:t>
            </a:r>
            <a:r>
              <a:rPr lang="ko" sz="1000">
                <a:solidFill>
                  <a:schemeClr val="dk2"/>
                </a:solidFill>
                <a:latin typeface="Lato"/>
                <a:ea typeface="Lato"/>
                <a:cs typeface="Lato"/>
                <a:sym typeface="Lato"/>
              </a:rPr>
              <a:t>/반려 처리</a:t>
            </a:r>
            <a:endParaRPr sz="1000">
              <a:solidFill>
                <a:schemeClr val="dk2"/>
              </a:solidFill>
              <a:latin typeface="Lato"/>
              <a:ea typeface="Lato"/>
              <a:cs typeface="Lato"/>
              <a:sym typeface="Lato"/>
            </a:endParaRPr>
          </a:p>
        </p:txBody>
      </p:sp>
      <p:sp>
        <p:nvSpPr>
          <p:cNvPr id="445" name="Google Shape;445;p23"/>
          <p:cNvSpPr txBox="1"/>
          <p:nvPr/>
        </p:nvSpPr>
        <p:spPr>
          <a:xfrm>
            <a:off x="7433299" y="1840188"/>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KPI 현황</a:t>
            </a:r>
            <a:r>
              <a:rPr lang="ko" sz="1000">
                <a:solidFill>
                  <a:schemeClr val="dk2"/>
                </a:solidFill>
                <a:latin typeface="Lato"/>
                <a:ea typeface="Lato"/>
                <a:cs typeface="Lato"/>
                <a:sym typeface="Lato"/>
              </a:rPr>
              <a:t> 및</a:t>
            </a:r>
            <a:r>
              <a:rPr b="1" lang="ko" sz="1000">
                <a:solidFill>
                  <a:schemeClr val="dk2"/>
                </a:solidFill>
                <a:latin typeface="Lato"/>
                <a:ea typeface="Lato"/>
                <a:cs typeface="Lato"/>
                <a:sym typeface="Lato"/>
              </a:rPr>
              <a:t> 공장 현황</a:t>
            </a:r>
            <a:r>
              <a:rPr lang="ko" sz="1000">
                <a:solidFill>
                  <a:schemeClr val="dk2"/>
                </a:solidFill>
                <a:latin typeface="Lato"/>
                <a:ea typeface="Lato"/>
                <a:cs typeface="Lato"/>
                <a:sym typeface="Lato"/>
              </a:rPr>
              <a:t> 확인 </a:t>
            </a:r>
            <a:endParaRPr sz="1000">
              <a:solidFill>
                <a:schemeClr val="dk2"/>
              </a:solidFill>
              <a:latin typeface="Lato"/>
              <a:ea typeface="Lato"/>
              <a:cs typeface="Lato"/>
              <a:sym typeface="Lato"/>
            </a:endParaRPr>
          </a:p>
        </p:txBody>
      </p:sp>
      <p:sp>
        <p:nvSpPr>
          <p:cNvPr id="446" name="Google Shape;446;p23"/>
          <p:cNvSpPr txBox="1"/>
          <p:nvPr/>
        </p:nvSpPr>
        <p:spPr>
          <a:xfrm>
            <a:off x="4305149" y="3158813"/>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권한별 진입 화면 분기</a:t>
            </a:r>
            <a:r>
              <a:rPr lang="ko" sz="1000">
                <a:solidFill>
                  <a:schemeClr val="dk2"/>
                </a:solidFill>
                <a:latin typeface="Lato"/>
                <a:ea typeface="Lato"/>
                <a:cs typeface="Lato"/>
                <a:sym typeface="Lato"/>
              </a:rPr>
              <a:t>,</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알림 기반 승인 대기 명확화</a:t>
            </a:r>
            <a:endParaRPr sz="1000">
              <a:solidFill>
                <a:schemeClr val="dk2"/>
              </a:solidFill>
              <a:latin typeface="Lato"/>
              <a:ea typeface="Lato"/>
              <a:cs typeface="Lato"/>
              <a:sym typeface="Lato"/>
            </a:endParaRPr>
          </a:p>
        </p:txBody>
      </p:sp>
      <p:sp>
        <p:nvSpPr>
          <p:cNvPr id="447" name="Google Shape;447;p23"/>
          <p:cNvSpPr txBox="1"/>
          <p:nvPr/>
        </p:nvSpPr>
        <p:spPr>
          <a:xfrm>
            <a:off x="5860076" y="3158813"/>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요청별 승인 상태 구분,</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일괄처리 UI로 승인 프로세스 표준화</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sp>
        <p:nvSpPr>
          <p:cNvPr id="448" name="Google Shape;448;p23"/>
          <p:cNvSpPr txBox="1"/>
          <p:nvPr/>
        </p:nvSpPr>
        <p:spPr>
          <a:xfrm>
            <a:off x="7407106" y="3164075"/>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색상 기반 리스크 시각화,</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KPI 카드 구성</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sp>
        <p:nvSpPr>
          <p:cNvPr id="449" name="Google Shape;449;p23"/>
          <p:cNvSpPr txBox="1"/>
          <p:nvPr/>
        </p:nvSpPr>
        <p:spPr>
          <a:xfrm>
            <a:off x="4322739" y="3906338"/>
            <a:ext cx="13731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000">
                <a:solidFill>
                  <a:schemeClr val="dk2"/>
                </a:solidFill>
                <a:latin typeface="Lato"/>
                <a:ea typeface="Lato"/>
                <a:cs typeface="Lato"/>
                <a:sym typeface="Lato"/>
              </a:rPr>
              <a:t>부서/역할 기반 운영 파이프라인 </a:t>
            </a:r>
            <a:r>
              <a:rPr lang="ko" sz="1000">
                <a:solidFill>
                  <a:schemeClr val="dk2"/>
                </a:solidFill>
                <a:latin typeface="Lato"/>
                <a:ea typeface="Lato"/>
                <a:cs typeface="Lato"/>
                <a:sym typeface="Lato"/>
              </a:rPr>
              <a:t>체계 확립</a:t>
            </a:r>
            <a:endParaRPr sz="1000">
              <a:solidFill>
                <a:schemeClr val="dk2"/>
              </a:solidFill>
              <a:latin typeface="Lato"/>
              <a:ea typeface="Lato"/>
              <a:cs typeface="Lato"/>
              <a:sym typeface="Lato"/>
            </a:endParaRPr>
          </a:p>
        </p:txBody>
      </p:sp>
      <p:sp>
        <p:nvSpPr>
          <p:cNvPr id="450" name="Google Shape;450;p23"/>
          <p:cNvSpPr txBox="1"/>
          <p:nvPr/>
        </p:nvSpPr>
        <p:spPr>
          <a:xfrm>
            <a:off x="5854922" y="3885713"/>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승인 효율화</a:t>
            </a:r>
            <a:r>
              <a:rPr lang="ko" sz="1000">
                <a:solidFill>
                  <a:schemeClr val="dk2"/>
                </a:solidFill>
                <a:latin typeface="Lato"/>
                <a:ea typeface="Lato"/>
                <a:cs typeface="Lato"/>
                <a:sym typeface="Lato"/>
              </a:rPr>
              <a:t>,</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내부 통제 강화</a:t>
            </a:r>
            <a:endParaRPr sz="1000">
              <a:solidFill>
                <a:schemeClr val="dk2"/>
              </a:solidFill>
              <a:latin typeface="Lato"/>
              <a:ea typeface="Lato"/>
              <a:cs typeface="Lato"/>
              <a:sym typeface="Lato"/>
            </a:endParaRPr>
          </a:p>
        </p:txBody>
      </p:sp>
      <p:sp>
        <p:nvSpPr>
          <p:cNvPr id="451" name="Google Shape;451;p23"/>
          <p:cNvSpPr txBox="1"/>
          <p:nvPr/>
        </p:nvSpPr>
        <p:spPr>
          <a:xfrm>
            <a:off x="7358364" y="3864763"/>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관리자 </a:t>
            </a:r>
            <a:r>
              <a:rPr b="1" lang="ko" sz="1000">
                <a:solidFill>
                  <a:schemeClr val="dk2"/>
                </a:solidFill>
                <a:latin typeface="Lato"/>
                <a:ea typeface="Lato"/>
                <a:cs typeface="Lato"/>
                <a:sym typeface="Lato"/>
              </a:rPr>
              <a:t>운영 통제력 향상</a:t>
            </a:r>
            <a:r>
              <a:rPr lang="ko" sz="1000">
                <a:solidFill>
                  <a:schemeClr val="dk2"/>
                </a:solidFill>
                <a:latin typeface="Lato"/>
                <a:ea typeface="Lato"/>
                <a:cs typeface="Lato"/>
                <a:sym typeface="Lato"/>
              </a:rPr>
              <a:t> 및 경영진 보고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기반 확보</a:t>
            </a:r>
            <a:endParaRPr sz="1000">
              <a:solidFill>
                <a:schemeClr val="dk2"/>
              </a:solidFill>
              <a:latin typeface="Lato"/>
              <a:ea typeface="Lato"/>
              <a:cs typeface="Lato"/>
              <a:sym typeface="Lato"/>
            </a:endParaRPr>
          </a:p>
        </p:txBody>
      </p:sp>
      <p:pic>
        <p:nvPicPr>
          <p:cNvPr id="452" name="Google Shape;452;p23" title="archi.drawio (2).png"/>
          <p:cNvPicPr preferRelativeResize="0"/>
          <p:nvPr/>
        </p:nvPicPr>
        <p:blipFill>
          <a:blip r:embed="rId3">
            <a:alphaModFix/>
          </a:blip>
          <a:stretch>
            <a:fillRect/>
          </a:stretch>
        </p:blipFill>
        <p:spPr>
          <a:xfrm>
            <a:off x="7448950" y="182913"/>
            <a:ext cx="1382256" cy="804775"/>
          </a:xfrm>
          <a:prstGeom prst="rect">
            <a:avLst/>
          </a:prstGeom>
          <a:noFill/>
          <a:ln>
            <a:noFill/>
          </a:ln>
        </p:spPr>
      </p:pic>
      <p:sp>
        <p:nvSpPr>
          <p:cNvPr id="453" name="Google Shape;453;p23"/>
          <p:cNvSpPr/>
          <p:nvPr/>
        </p:nvSpPr>
        <p:spPr>
          <a:xfrm>
            <a:off x="8680600" y="581000"/>
            <a:ext cx="150600" cy="51900"/>
          </a:xfrm>
          <a:prstGeom prst="rect">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4" name="Google Shape;454;p23"/>
          <p:cNvPicPr preferRelativeResize="0"/>
          <p:nvPr/>
        </p:nvPicPr>
        <p:blipFill rotWithShape="1">
          <a:blip r:embed="rId4">
            <a:alphaModFix/>
          </a:blip>
          <a:srcRect b="5159" l="0" r="0" t="0"/>
          <a:stretch/>
        </p:blipFill>
        <p:spPr>
          <a:xfrm>
            <a:off x="147225" y="2510150"/>
            <a:ext cx="2792626" cy="1790524"/>
          </a:xfrm>
          <a:prstGeom prst="rect">
            <a:avLst/>
          </a:prstGeom>
          <a:noFill/>
          <a:ln>
            <a:noFill/>
          </a:ln>
        </p:spPr>
      </p:pic>
      <p:sp>
        <p:nvSpPr>
          <p:cNvPr id="455" name="Google Shape;455;p23"/>
          <p:cNvSpPr txBox="1"/>
          <p:nvPr/>
        </p:nvSpPr>
        <p:spPr>
          <a:xfrm>
            <a:off x="94650" y="2022175"/>
            <a:ext cx="22659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lt1"/>
                </a:solidFill>
                <a:latin typeface="Lato"/>
                <a:ea typeface="Lato"/>
                <a:cs typeface="Lato"/>
                <a:sym typeface="Lato"/>
              </a:rPr>
              <a:t>직원 승인 </a:t>
            </a:r>
            <a:r>
              <a:rPr lang="ko" sz="1200">
                <a:solidFill>
                  <a:schemeClr val="lt1"/>
                </a:solidFill>
                <a:latin typeface="Lato"/>
                <a:ea typeface="Lato"/>
                <a:cs typeface="Lato"/>
                <a:sym typeface="Lato"/>
              </a:rPr>
              <a:t>관리 화면</a:t>
            </a:r>
            <a:endParaRPr sz="1200">
              <a:solidFill>
                <a:schemeClr val="lt1"/>
              </a:solidFill>
              <a:latin typeface="Lato"/>
              <a:ea typeface="Lato"/>
              <a:cs typeface="Lato"/>
              <a:sym typeface="Lato"/>
            </a:endParaRPr>
          </a:p>
        </p:txBody>
      </p:sp>
      <p:pic>
        <p:nvPicPr>
          <p:cNvPr id="456" name="Google Shape;456;p23" title="Os-X-No-Background.png"/>
          <p:cNvPicPr preferRelativeResize="0"/>
          <p:nvPr/>
        </p:nvPicPr>
        <p:blipFill>
          <a:blip r:embed="rId5">
            <a:alphaModFix/>
          </a:blip>
          <a:stretch>
            <a:fillRect/>
          </a:stretch>
        </p:blipFill>
        <p:spPr>
          <a:xfrm>
            <a:off x="94650" y="2439175"/>
            <a:ext cx="2907175" cy="2418350"/>
          </a:xfrm>
          <a:prstGeom prst="rect">
            <a:avLst/>
          </a:prstGeom>
          <a:noFill/>
          <a:ln>
            <a:noFill/>
          </a:ln>
        </p:spPr>
      </p:pic>
      <p:sp>
        <p:nvSpPr>
          <p:cNvPr id="457" name="Google Shape;457;p23"/>
          <p:cNvSpPr txBox="1"/>
          <p:nvPr>
            <p:ph type="title"/>
          </p:nvPr>
        </p:nvSpPr>
        <p:spPr>
          <a:xfrm>
            <a:off x="2939838" y="-1593187"/>
            <a:ext cx="2907300" cy="5727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SzPts val="990"/>
              <a:buNone/>
            </a:pPr>
            <a:r>
              <a:rPr lang="ko" sz="1400">
                <a:latin typeface="Malgun Gothic"/>
                <a:ea typeface="Malgun Gothic"/>
                <a:cs typeface="Malgun Gothic"/>
                <a:sym typeface="Malgun Gothic"/>
              </a:rPr>
              <a:t>4. 솔루션 운영 구조</a:t>
            </a:r>
            <a:endParaRPr sz="1400">
              <a:latin typeface="Malgun Gothic"/>
              <a:ea typeface="Malgun Gothic"/>
              <a:cs typeface="Malgun Gothic"/>
              <a:sym typeface="Malgun Gothic"/>
            </a:endParaRPr>
          </a:p>
        </p:txBody>
      </p:sp>
      <p:grpSp>
        <p:nvGrpSpPr>
          <p:cNvPr id="458" name="Google Shape;458;p23"/>
          <p:cNvGrpSpPr/>
          <p:nvPr/>
        </p:nvGrpSpPr>
        <p:grpSpPr>
          <a:xfrm>
            <a:off x="3436336" y="4711025"/>
            <a:ext cx="5376235" cy="292457"/>
            <a:chOff x="43957" y="4798330"/>
            <a:chExt cx="7549832" cy="403500"/>
          </a:xfrm>
        </p:grpSpPr>
        <p:sp>
          <p:nvSpPr>
            <p:cNvPr id="459" name="Google Shape;459;p23"/>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1. Introduction</a:t>
              </a:r>
              <a:endParaRPr sz="700">
                <a:solidFill>
                  <a:srgbClr val="595959"/>
                </a:solidFill>
                <a:latin typeface="Lato"/>
                <a:ea typeface="Lato"/>
                <a:cs typeface="Lato"/>
                <a:sym typeface="Lato"/>
              </a:endParaRPr>
            </a:p>
          </p:txBody>
        </p:sp>
        <p:sp>
          <p:nvSpPr>
            <p:cNvPr id="460" name="Google Shape;460;p23"/>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2. Executive Summary</a:t>
              </a:r>
              <a:endParaRPr sz="700">
                <a:solidFill>
                  <a:srgbClr val="595959"/>
                </a:solidFill>
                <a:latin typeface="Lato"/>
                <a:ea typeface="Lato"/>
                <a:cs typeface="Lato"/>
                <a:sym typeface="Lato"/>
              </a:endParaRPr>
            </a:p>
          </p:txBody>
        </p:sp>
        <p:sp>
          <p:nvSpPr>
            <p:cNvPr id="461" name="Google Shape;461;p23"/>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3. 솔루션 개요</a:t>
              </a:r>
              <a:endParaRPr sz="700">
                <a:solidFill>
                  <a:schemeClr val="dk2"/>
                </a:solidFill>
                <a:latin typeface="Lato"/>
                <a:ea typeface="Lato"/>
                <a:cs typeface="Lato"/>
                <a:sym typeface="Lato"/>
              </a:endParaRPr>
            </a:p>
          </p:txBody>
        </p:sp>
        <p:sp>
          <p:nvSpPr>
            <p:cNvPr id="462" name="Google Shape;462;p23"/>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48D"/>
                  </a:solidFill>
                  <a:latin typeface="Lato"/>
                  <a:ea typeface="Lato"/>
                  <a:cs typeface="Lato"/>
                  <a:sym typeface="Lato"/>
                </a:rPr>
                <a:t>4. 솔루션 운영 구조</a:t>
              </a:r>
              <a:endParaRPr b="1" sz="700">
                <a:solidFill>
                  <a:srgbClr val="00348D"/>
                </a:solidFill>
                <a:latin typeface="Lato"/>
                <a:ea typeface="Lato"/>
                <a:cs typeface="Lato"/>
                <a:sym typeface="Lato"/>
              </a:endParaRPr>
            </a:p>
          </p:txBody>
        </p:sp>
        <p:sp>
          <p:nvSpPr>
            <p:cNvPr id="463" name="Google Shape;463;p23"/>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464" name="Google Shape;464;p23"/>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465" name="Google Shape;465;p23"/>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466" name="Google Shape;466;p23"/>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467" name="Google Shape;467;p23"/>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468" name="Google Shape;468;p23"/>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469" name="Google Shape;469;p23"/>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sp>
        <p:nvSpPr>
          <p:cNvPr id="470" name="Google Shape;470;p23"/>
          <p:cNvSpPr/>
          <p:nvPr/>
        </p:nvSpPr>
        <p:spPr>
          <a:xfrm>
            <a:off x="4728650" y="5341875"/>
            <a:ext cx="893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latin typeface="Trebuchet MS"/>
                <a:ea typeface="Trebuchet MS"/>
                <a:cs typeface="Trebuchet MS"/>
                <a:sym typeface="Trebuchet MS"/>
              </a:rPr>
              <a:t>Design </a:t>
            </a:r>
            <a:r>
              <a:rPr lang="ko" sz="1100">
                <a:latin typeface="Trebuchet MS"/>
                <a:ea typeface="Trebuchet MS"/>
                <a:cs typeface="Trebuchet MS"/>
                <a:sym typeface="Trebuchet MS"/>
              </a:rPr>
              <a:t>Intent</a:t>
            </a:r>
            <a:endParaRPr sz="1100">
              <a:latin typeface="Trebuchet MS"/>
              <a:ea typeface="Trebuchet MS"/>
              <a:cs typeface="Trebuchet MS"/>
              <a:sym typeface="Trebuchet MS"/>
            </a:endParaRPr>
          </a:p>
        </p:txBody>
      </p:sp>
      <p:sp>
        <p:nvSpPr>
          <p:cNvPr id="471" name="Google Shape;471;p23"/>
          <p:cNvSpPr/>
          <p:nvPr/>
        </p:nvSpPr>
        <p:spPr>
          <a:xfrm>
            <a:off x="5636075" y="5287300"/>
            <a:ext cx="893700" cy="3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latin typeface="Trebuchet MS"/>
                <a:ea typeface="Trebuchet MS"/>
                <a:cs typeface="Trebuchet MS"/>
                <a:sym typeface="Trebuchet MS"/>
              </a:rPr>
              <a:t>Strategic Value</a:t>
            </a:r>
            <a:endParaRPr sz="1100">
              <a:latin typeface="Trebuchet MS"/>
              <a:ea typeface="Trebuchet MS"/>
              <a:cs typeface="Trebuchet MS"/>
              <a:sym typeface="Trebuchet MS"/>
            </a:endParaRPr>
          </a:p>
        </p:txBody>
      </p:sp>
      <p:sp>
        <p:nvSpPr>
          <p:cNvPr id="472" name="Google Shape;472;p23"/>
          <p:cNvSpPr txBox="1"/>
          <p:nvPr/>
        </p:nvSpPr>
        <p:spPr>
          <a:xfrm>
            <a:off x="4316800" y="2525375"/>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사용자별 권한 불분명</a:t>
            </a:r>
            <a:endParaRPr sz="1000">
              <a:solidFill>
                <a:schemeClr val="dk2"/>
              </a:solidFill>
              <a:latin typeface="Lato"/>
              <a:ea typeface="Lato"/>
              <a:cs typeface="Lato"/>
              <a:sym typeface="Lato"/>
            </a:endParaRPr>
          </a:p>
        </p:txBody>
      </p:sp>
      <p:sp>
        <p:nvSpPr>
          <p:cNvPr id="473" name="Google Shape;473;p23"/>
          <p:cNvSpPr txBox="1"/>
          <p:nvPr/>
        </p:nvSpPr>
        <p:spPr>
          <a:xfrm>
            <a:off x="5883238" y="2525363"/>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승인 누락/지연,</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보안 기준 일관성 결여</a:t>
            </a:r>
            <a:endParaRPr sz="1000">
              <a:solidFill>
                <a:schemeClr val="dk2"/>
              </a:solidFill>
              <a:latin typeface="Lato"/>
              <a:ea typeface="Lato"/>
              <a:cs typeface="Lato"/>
              <a:sym typeface="Lato"/>
            </a:endParaRPr>
          </a:p>
        </p:txBody>
      </p:sp>
      <p:sp>
        <p:nvSpPr>
          <p:cNvPr id="474" name="Google Shape;474;p23"/>
          <p:cNvSpPr txBox="1"/>
          <p:nvPr/>
        </p:nvSpPr>
        <p:spPr>
          <a:xfrm>
            <a:off x="7415015" y="2525375"/>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정보 파편화</a:t>
            </a:r>
            <a:r>
              <a:rPr lang="ko" sz="1000">
                <a:solidFill>
                  <a:schemeClr val="dk2"/>
                </a:solidFill>
                <a:latin typeface="Lato"/>
                <a:ea typeface="Lato"/>
                <a:cs typeface="Lato"/>
                <a:sym typeface="Lato"/>
              </a:rPr>
              <a:t>,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데이터 </a:t>
            </a:r>
            <a:r>
              <a:rPr b="1" lang="ko" sz="1000">
                <a:solidFill>
                  <a:schemeClr val="dk2"/>
                </a:solidFill>
                <a:latin typeface="Lato"/>
                <a:ea typeface="Lato"/>
                <a:cs typeface="Lato"/>
                <a:sym typeface="Lato"/>
              </a:rPr>
              <a:t>이해도 부족</a:t>
            </a:r>
            <a:endParaRPr b="1" sz="1000">
              <a:solidFill>
                <a:schemeClr val="dk2"/>
              </a:solidFill>
              <a:latin typeface="Lato"/>
              <a:ea typeface="Lato"/>
              <a:cs typeface="Lato"/>
              <a:sym typeface="Lato"/>
            </a:endParaRPr>
          </a:p>
        </p:txBody>
      </p:sp>
      <p:cxnSp>
        <p:nvCxnSpPr>
          <p:cNvPr id="475" name="Google Shape;475;p23"/>
          <p:cNvCxnSpPr/>
          <p:nvPr/>
        </p:nvCxnSpPr>
        <p:spPr>
          <a:xfrm rot="10800000">
            <a:off x="5780338" y="2010100"/>
            <a:ext cx="5700" cy="2417100"/>
          </a:xfrm>
          <a:prstGeom prst="straightConnector1">
            <a:avLst/>
          </a:prstGeom>
          <a:noFill/>
          <a:ln cap="flat" cmpd="sng" w="9525">
            <a:solidFill>
              <a:srgbClr val="D4D4D4"/>
            </a:solidFill>
            <a:prstDash val="solid"/>
            <a:round/>
            <a:headEnd len="med" w="med" type="none"/>
            <a:tailEnd len="med" w="med" type="none"/>
          </a:ln>
        </p:spPr>
      </p:cxnSp>
      <p:sp>
        <p:nvSpPr>
          <p:cNvPr id="476" name="Google Shape;476;p23"/>
          <p:cNvSpPr/>
          <p:nvPr/>
        </p:nvSpPr>
        <p:spPr>
          <a:xfrm rot="-5400000">
            <a:off x="3618782" y="1649700"/>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23"/>
          <p:cNvSpPr/>
          <p:nvPr/>
        </p:nvSpPr>
        <p:spPr>
          <a:xfrm rot="-5400000">
            <a:off x="3618782" y="2324800"/>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23"/>
          <p:cNvSpPr/>
          <p:nvPr/>
        </p:nvSpPr>
        <p:spPr>
          <a:xfrm rot="-5400000">
            <a:off x="3702613" y="5113938"/>
            <a:ext cx="351650" cy="963625"/>
          </a:xfrm>
          <a:prstGeom prst="flowChartOffpageConnector">
            <a:avLst/>
          </a:prstGeom>
          <a:solidFill>
            <a:srgbClr val="456AAC">
              <a:alpha val="47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23"/>
          <p:cNvSpPr/>
          <p:nvPr/>
        </p:nvSpPr>
        <p:spPr>
          <a:xfrm rot="-5400000">
            <a:off x="2569738" y="5327263"/>
            <a:ext cx="351650" cy="963625"/>
          </a:xfrm>
          <a:prstGeom prst="flowChartOffpageConnector">
            <a:avLst/>
          </a:prstGeom>
          <a:solidFill>
            <a:srgbClr val="456AAC">
              <a:alpha val="47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23"/>
          <p:cNvSpPr/>
          <p:nvPr/>
        </p:nvSpPr>
        <p:spPr>
          <a:xfrm>
            <a:off x="3308162" y="1976875"/>
            <a:ext cx="887700" cy="32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chemeClr val="lt1"/>
                </a:solidFill>
                <a:latin typeface="Times New Roman"/>
                <a:ea typeface="Times New Roman"/>
                <a:cs typeface="Times New Roman"/>
                <a:sym typeface="Times New Roman"/>
              </a:rPr>
              <a:t>Activity/</a:t>
            </a:r>
            <a:endParaRPr sz="1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000">
                <a:solidFill>
                  <a:schemeClr val="lt1"/>
                </a:solidFill>
                <a:latin typeface="Times New Roman"/>
                <a:ea typeface="Times New Roman"/>
                <a:cs typeface="Times New Roman"/>
                <a:sym typeface="Times New Roman"/>
              </a:rPr>
              <a:t>Interaction</a:t>
            </a:r>
            <a:endParaRPr sz="1000">
              <a:solidFill>
                <a:schemeClr val="lt1"/>
              </a:solidFill>
              <a:latin typeface="Times New Roman"/>
              <a:ea typeface="Times New Roman"/>
              <a:cs typeface="Times New Roman"/>
              <a:sym typeface="Times New Roman"/>
            </a:endParaRPr>
          </a:p>
        </p:txBody>
      </p:sp>
      <p:sp>
        <p:nvSpPr>
          <p:cNvPr id="481" name="Google Shape;481;p23"/>
          <p:cNvSpPr/>
          <p:nvPr/>
        </p:nvSpPr>
        <p:spPr>
          <a:xfrm>
            <a:off x="3304810" y="2609575"/>
            <a:ext cx="887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Pain </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Points</a:t>
            </a:r>
            <a:endParaRPr sz="1100">
              <a:solidFill>
                <a:schemeClr val="lt1"/>
              </a:solidFill>
              <a:latin typeface="Times New Roman"/>
              <a:ea typeface="Times New Roman"/>
              <a:cs typeface="Times New Roman"/>
              <a:sym typeface="Times New Roman"/>
            </a:endParaRPr>
          </a:p>
        </p:txBody>
      </p:sp>
      <p:sp>
        <p:nvSpPr>
          <p:cNvPr id="482" name="Google Shape;482;p23"/>
          <p:cNvSpPr/>
          <p:nvPr/>
        </p:nvSpPr>
        <p:spPr>
          <a:xfrm rot="-5400000">
            <a:off x="3618782" y="3016500"/>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23"/>
          <p:cNvSpPr/>
          <p:nvPr/>
        </p:nvSpPr>
        <p:spPr>
          <a:xfrm>
            <a:off x="3298975" y="3307500"/>
            <a:ext cx="887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Design </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Intent</a:t>
            </a:r>
            <a:endParaRPr sz="1100">
              <a:solidFill>
                <a:schemeClr val="lt1"/>
              </a:solidFill>
              <a:latin typeface="Times New Roman"/>
              <a:ea typeface="Times New Roman"/>
              <a:cs typeface="Times New Roman"/>
              <a:sym typeface="Times New Roman"/>
            </a:endParaRPr>
          </a:p>
        </p:txBody>
      </p:sp>
      <p:sp>
        <p:nvSpPr>
          <p:cNvPr id="484" name="Google Shape;484;p23"/>
          <p:cNvSpPr/>
          <p:nvPr/>
        </p:nvSpPr>
        <p:spPr>
          <a:xfrm rot="-5400000">
            <a:off x="3618782" y="3725663"/>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23"/>
          <p:cNvSpPr/>
          <p:nvPr/>
        </p:nvSpPr>
        <p:spPr>
          <a:xfrm>
            <a:off x="3304810" y="4014738"/>
            <a:ext cx="887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Strategic</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Value</a:t>
            </a:r>
            <a:endParaRPr sz="1100">
              <a:solidFill>
                <a:schemeClr val="lt1"/>
              </a:solidFill>
              <a:latin typeface="Times New Roman"/>
              <a:ea typeface="Times New Roman"/>
              <a:cs typeface="Times New Roman"/>
              <a:sym typeface="Times New Roman"/>
            </a:endParaRPr>
          </a:p>
        </p:txBody>
      </p:sp>
      <p:sp>
        <p:nvSpPr>
          <p:cNvPr id="486" name="Google Shape;486;p23"/>
          <p:cNvSpPr/>
          <p:nvPr/>
        </p:nvSpPr>
        <p:spPr>
          <a:xfrm>
            <a:off x="5866714" y="1267200"/>
            <a:ext cx="1253400" cy="378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200">
                <a:solidFill>
                  <a:srgbClr val="003087"/>
                </a:solidFill>
                <a:latin typeface="Lato"/>
                <a:ea typeface="Lato"/>
                <a:cs typeface="Lato"/>
                <a:sym typeface="Lato"/>
              </a:rPr>
              <a:t>직원 승인 관리</a:t>
            </a:r>
            <a:endParaRPr b="1" sz="1200">
              <a:solidFill>
                <a:srgbClr val="003087"/>
              </a:solidFill>
              <a:latin typeface="Lato"/>
              <a:ea typeface="Lato"/>
              <a:cs typeface="Lato"/>
              <a:sym typeface="Lato"/>
            </a:endParaRPr>
          </a:p>
        </p:txBody>
      </p:sp>
      <p:sp>
        <p:nvSpPr>
          <p:cNvPr id="487" name="Google Shape;487;p23"/>
          <p:cNvSpPr/>
          <p:nvPr/>
        </p:nvSpPr>
        <p:spPr>
          <a:xfrm>
            <a:off x="7409957" y="1269325"/>
            <a:ext cx="1253400" cy="378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200">
                <a:solidFill>
                  <a:srgbClr val="003087"/>
                </a:solidFill>
                <a:latin typeface="Lato"/>
                <a:ea typeface="Lato"/>
                <a:cs typeface="Lato"/>
                <a:sym typeface="Lato"/>
              </a:rPr>
              <a:t>대시보드</a:t>
            </a:r>
            <a:endParaRPr b="1" sz="1200">
              <a:solidFill>
                <a:srgbClr val="003087"/>
              </a:solidFill>
              <a:latin typeface="Lato"/>
              <a:ea typeface="Lato"/>
              <a:cs typeface="Lato"/>
              <a:sym typeface="Lato"/>
            </a:endParaRPr>
          </a:p>
        </p:txBody>
      </p:sp>
      <p:cxnSp>
        <p:nvCxnSpPr>
          <p:cNvPr id="488" name="Google Shape;488;p23"/>
          <p:cNvCxnSpPr/>
          <p:nvPr/>
        </p:nvCxnSpPr>
        <p:spPr>
          <a:xfrm rot="10800000">
            <a:off x="7318719" y="2001025"/>
            <a:ext cx="5700" cy="2417100"/>
          </a:xfrm>
          <a:prstGeom prst="straightConnector1">
            <a:avLst/>
          </a:prstGeom>
          <a:noFill/>
          <a:ln cap="flat" cmpd="sng" w="9525">
            <a:solidFill>
              <a:srgbClr val="D4D4D4"/>
            </a:solidFill>
            <a:prstDash val="solid"/>
            <a:round/>
            <a:headEnd len="med" w="med" type="none"/>
            <a:tailEnd len="med" w="med" type="none"/>
          </a:ln>
        </p:spPr>
      </p:cxnSp>
      <p:sp>
        <p:nvSpPr>
          <p:cNvPr id="489" name="Google Shape;489;p23"/>
          <p:cNvSpPr txBox="1"/>
          <p:nvPr/>
        </p:nvSpPr>
        <p:spPr>
          <a:xfrm>
            <a:off x="3305850" y="505025"/>
            <a:ext cx="51723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100">
                <a:solidFill>
                  <a:schemeClr val="dk2"/>
                </a:solidFill>
                <a:latin typeface="Lato"/>
                <a:ea typeface="Lato"/>
                <a:cs typeface="Lato"/>
                <a:sym typeface="Lato"/>
              </a:rPr>
              <a:t>승인 체계 정비를 통한 운영 통제 단일화 및 </a:t>
            </a:r>
            <a:endParaRPr i="1" sz="1100">
              <a:solidFill>
                <a:schemeClr val="dk2"/>
              </a:solidFill>
              <a:latin typeface="Lato"/>
              <a:ea typeface="Lato"/>
              <a:cs typeface="Lato"/>
              <a:sym typeface="Lato"/>
            </a:endParaRPr>
          </a:p>
          <a:p>
            <a:pPr indent="0" lvl="0" marL="0" rtl="0" algn="l">
              <a:spcBef>
                <a:spcPts val="0"/>
              </a:spcBef>
              <a:spcAft>
                <a:spcPts val="0"/>
              </a:spcAft>
              <a:buNone/>
            </a:pPr>
            <a:r>
              <a:rPr i="1" lang="ko" sz="1100">
                <a:solidFill>
                  <a:schemeClr val="dk2"/>
                </a:solidFill>
                <a:latin typeface="Lato"/>
                <a:ea typeface="Lato"/>
                <a:cs typeface="Lato"/>
                <a:sym typeface="Lato"/>
              </a:rPr>
              <a:t>대시보드를 통한 운영 효율성 제고</a:t>
            </a:r>
            <a:endParaRPr i="1" sz="11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4"/>
          <p:cNvSpPr/>
          <p:nvPr/>
        </p:nvSpPr>
        <p:spPr>
          <a:xfrm>
            <a:off x="0" y="0"/>
            <a:ext cx="9144000" cy="3942300"/>
          </a:xfrm>
          <a:prstGeom prst="rect">
            <a:avLst/>
          </a:prstGeom>
          <a:solidFill>
            <a:srgbClr val="233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24"/>
          <p:cNvSpPr/>
          <p:nvPr/>
        </p:nvSpPr>
        <p:spPr>
          <a:xfrm rot="10800000">
            <a:off x="1608150" y="3801847"/>
            <a:ext cx="5927700" cy="633000"/>
          </a:xfrm>
          <a:prstGeom prst="triangle">
            <a:avLst>
              <a:gd fmla="val 50000" name="adj"/>
            </a:avLst>
          </a:prstGeom>
          <a:solidFill>
            <a:srgbClr val="233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C8D3E6"/>
              </a:highlight>
            </a:endParaRPr>
          </a:p>
        </p:txBody>
      </p:sp>
      <p:pic>
        <p:nvPicPr>
          <p:cNvPr id="496" name="Google Shape;496;p24"/>
          <p:cNvPicPr preferRelativeResize="0"/>
          <p:nvPr/>
        </p:nvPicPr>
        <p:blipFill rotWithShape="1">
          <a:blip r:embed="rId3">
            <a:alphaModFix/>
          </a:blip>
          <a:srcRect b="15043" l="22517" r="22986" t="12424"/>
          <a:stretch/>
        </p:blipFill>
        <p:spPr>
          <a:xfrm>
            <a:off x="867175" y="1049638"/>
            <a:ext cx="3667075" cy="2745438"/>
          </a:xfrm>
          <a:prstGeom prst="rect">
            <a:avLst/>
          </a:prstGeom>
          <a:noFill/>
          <a:ln>
            <a:noFill/>
          </a:ln>
        </p:spPr>
      </p:pic>
      <p:sp>
        <p:nvSpPr>
          <p:cNvPr id="497" name="Google Shape;497;p24"/>
          <p:cNvSpPr txBox="1"/>
          <p:nvPr>
            <p:ph type="title"/>
          </p:nvPr>
        </p:nvSpPr>
        <p:spPr>
          <a:xfrm>
            <a:off x="311700" y="658475"/>
            <a:ext cx="8520600" cy="260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ko" sz="1100">
                <a:solidFill>
                  <a:schemeClr val="lt1"/>
                </a:solidFill>
                <a:latin typeface="Lato"/>
                <a:ea typeface="Lato"/>
                <a:cs typeface="Lato"/>
                <a:sym typeface="Lato"/>
              </a:rPr>
              <a:t>운영관리자의 KPI, 불량 현황, 센서 값 추이 등 공장에 대한 전반적인 데이터 파악을 수월하게 하여 </a:t>
            </a:r>
            <a:r>
              <a:rPr b="1" i="1" lang="ko" sz="1100">
                <a:solidFill>
                  <a:schemeClr val="lt1"/>
                </a:solidFill>
                <a:latin typeface="Lato"/>
                <a:ea typeface="Lato"/>
                <a:cs typeface="Lato"/>
                <a:sym typeface="Lato"/>
              </a:rPr>
              <a:t>경영 인사이트 확보 </a:t>
            </a:r>
            <a:endParaRPr b="1" i="1" sz="1100">
              <a:solidFill>
                <a:schemeClr val="lt1"/>
              </a:solidFill>
              <a:latin typeface="Lato"/>
              <a:ea typeface="Lato"/>
              <a:cs typeface="Lato"/>
              <a:sym typeface="Lato"/>
            </a:endParaRPr>
          </a:p>
        </p:txBody>
      </p:sp>
      <p:sp>
        <p:nvSpPr>
          <p:cNvPr id="498" name="Google Shape;498;p24"/>
          <p:cNvSpPr txBox="1"/>
          <p:nvPr>
            <p:ph type="title"/>
          </p:nvPr>
        </p:nvSpPr>
        <p:spPr>
          <a:xfrm>
            <a:off x="311700" y="162950"/>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solidFill>
                  <a:schemeClr val="lt1"/>
                </a:solidFill>
                <a:latin typeface="Lato"/>
                <a:ea typeface="Lato"/>
                <a:cs typeface="Lato"/>
                <a:sym typeface="Lato"/>
              </a:rPr>
              <a:t>대시보드</a:t>
            </a:r>
            <a:endParaRPr b="1">
              <a:solidFill>
                <a:schemeClr val="lt1"/>
              </a:solidFill>
              <a:latin typeface="Lato"/>
              <a:ea typeface="Lato"/>
              <a:cs typeface="Lato"/>
              <a:sym typeface="Lato"/>
            </a:endParaRPr>
          </a:p>
        </p:txBody>
      </p:sp>
      <p:pic>
        <p:nvPicPr>
          <p:cNvPr id="499" name="Google Shape;499;p24"/>
          <p:cNvPicPr preferRelativeResize="0"/>
          <p:nvPr/>
        </p:nvPicPr>
        <p:blipFill>
          <a:blip r:embed="rId4">
            <a:alphaModFix/>
          </a:blip>
          <a:stretch>
            <a:fillRect/>
          </a:stretch>
        </p:blipFill>
        <p:spPr>
          <a:xfrm>
            <a:off x="4795066" y="1039125"/>
            <a:ext cx="3432660" cy="2745425"/>
          </a:xfrm>
          <a:prstGeom prst="rect">
            <a:avLst/>
          </a:prstGeom>
          <a:noFill/>
          <a:ln>
            <a:noFill/>
          </a:ln>
        </p:spPr>
      </p:pic>
      <p:pic>
        <p:nvPicPr>
          <p:cNvPr id="500" name="Google Shape;500;p24" title="archi.drawio (2).png"/>
          <p:cNvPicPr preferRelativeResize="0"/>
          <p:nvPr/>
        </p:nvPicPr>
        <p:blipFill>
          <a:blip r:embed="rId5">
            <a:alphaModFix/>
          </a:blip>
          <a:stretch>
            <a:fillRect/>
          </a:stretch>
        </p:blipFill>
        <p:spPr>
          <a:xfrm>
            <a:off x="7448950" y="106713"/>
            <a:ext cx="1382256" cy="804775"/>
          </a:xfrm>
          <a:prstGeom prst="rect">
            <a:avLst/>
          </a:prstGeom>
          <a:noFill/>
          <a:ln>
            <a:noFill/>
          </a:ln>
        </p:spPr>
      </p:pic>
      <p:sp>
        <p:nvSpPr>
          <p:cNvPr id="501" name="Google Shape;501;p24"/>
          <p:cNvSpPr/>
          <p:nvPr/>
        </p:nvSpPr>
        <p:spPr>
          <a:xfrm>
            <a:off x="8680600" y="504800"/>
            <a:ext cx="150600" cy="51900"/>
          </a:xfrm>
          <a:prstGeom prst="rect">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24"/>
          <p:cNvSpPr txBox="1"/>
          <p:nvPr/>
        </p:nvSpPr>
        <p:spPr>
          <a:xfrm>
            <a:off x="3835250" y="3988150"/>
            <a:ext cx="3122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lt1"/>
                </a:solidFill>
                <a:latin typeface="Lato"/>
                <a:ea typeface="Lato"/>
                <a:cs typeface="Lato"/>
                <a:sym typeface="Lato"/>
              </a:rPr>
              <a:t>공장 현황 정보 제공</a:t>
            </a:r>
            <a:endParaRPr b="1" sz="1200">
              <a:solidFill>
                <a:schemeClr val="lt1"/>
              </a:solidFill>
              <a:latin typeface="Lato"/>
              <a:ea typeface="Lato"/>
              <a:cs typeface="Lato"/>
              <a:sym typeface="Lato"/>
            </a:endParaRPr>
          </a:p>
        </p:txBody>
      </p:sp>
      <p:sp>
        <p:nvSpPr>
          <p:cNvPr id="503" name="Google Shape;503;p24"/>
          <p:cNvSpPr txBox="1"/>
          <p:nvPr/>
        </p:nvSpPr>
        <p:spPr>
          <a:xfrm>
            <a:off x="5134025" y="5765275"/>
            <a:ext cx="3122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latin typeface="Nanum Gothic"/>
                <a:ea typeface="Nanum Gothic"/>
                <a:cs typeface="Nanum Gothic"/>
                <a:sym typeface="Nanum Gothic"/>
              </a:rPr>
              <a:t>운영자의 경영 인사이트 확보 용이</a:t>
            </a:r>
            <a:endParaRPr sz="1100">
              <a:solidFill>
                <a:schemeClr val="dk2"/>
              </a:solidFill>
              <a:latin typeface="Nanum Gothic"/>
              <a:ea typeface="Nanum Gothic"/>
              <a:cs typeface="Nanum Gothic"/>
              <a:sym typeface="Nanum Gothic"/>
            </a:endParaRPr>
          </a:p>
        </p:txBody>
      </p:sp>
      <p:sp>
        <p:nvSpPr>
          <p:cNvPr id="504" name="Google Shape;504;p24"/>
          <p:cNvSpPr/>
          <p:nvPr/>
        </p:nvSpPr>
        <p:spPr>
          <a:xfrm>
            <a:off x="8177850" y="154075"/>
            <a:ext cx="200100" cy="572700"/>
          </a:xfrm>
          <a:prstGeom prst="rect">
            <a:avLst/>
          </a:prstGeom>
          <a:solidFill>
            <a:srgbClr val="6C6CE0">
              <a:alpha val="53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24"/>
          <p:cNvSpPr/>
          <p:nvPr/>
        </p:nvSpPr>
        <p:spPr>
          <a:xfrm>
            <a:off x="197050" y="4621350"/>
            <a:ext cx="1692600" cy="464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0348D"/>
                </a:solidFill>
                <a:latin typeface="Lato"/>
                <a:ea typeface="Lato"/>
                <a:cs typeface="Lato"/>
                <a:sym typeface="Lato"/>
              </a:rPr>
              <a:t>주요 KPI 현황</a:t>
            </a:r>
            <a:endParaRPr sz="1200">
              <a:solidFill>
                <a:srgbClr val="00348D"/>
              </a:solidFill>
              <a:latin typeface="Lato"/>
              <a:ea typeface="Lato"/>
              <a:cs typeface="Lato"/>
              <a:sym typeface="Lato"/>
            </a:endParaRPr>
          </a:p>
        </p:txBody>
      </p:sp>
      <p:sp>
        <p:nvSpPr>
          <p:cNvPr id="506" name="Google Shape;506;p24"/>
          <p:cNvSpPr txBox="1"/>
          <p:nvPr/>
        </p:nvSpPr>
        <p:spPr>
          <a:xfrm>
            <a:off x="238525" y="5220763"/>
            <a:ext cx="3122100" cy="8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Nanum Gothic"/>
                <a:ea typeface="Nanum Gothic"/>
                <a:cs typeface="Nanum Gothic"/>
                <a:sym typeface="Nanum Gothic"/>
              </a:rPr>
              <a:t>- 주요 KPI 지표 현황 및 증감 여부</a:t>
            </a:r>
            <a:endParaRPr sz="1000">
              <a:solidFill>
                <a:schemeClr val="dk2"/>
              </a:solidFill>
              <a:latin typeface="Nanum Gothic"/>
              <a:ea typeface="Nanum Gothic"/>
              <a:cs typeface="Nanum Gothic"/>
              <a:sym typeface="Nanum Gothic"/>
            </a:endParaRPr>
          </a:p>
          <a:p>
            <a:pPr indent="0" lvl="0" marL="0" rtl="0" algn="l">
              <a:spcBef>
                <a:spcPts val="0"/>
              </a:spcBef>
              <a:spcAft>
                <a:spcPts val="0"/>
              </a:spcAft>
              <a:buNone/>
            </a:pPr>
            <a:r>
              <a:rPr lang="ko" sz="1000">
                <a:solidFill>
                  <a:schemeClr val="dk2"/>
                </a:solidFill>
                <a:latin typeface="Nanum Gothic"/>
                <a:ea typeface="Nanum Gothic"/>
                <a:cs typeface="Nanum Gothic"/>
                <a:sym typeface="Nanum Gothic"/>
              </a:rPr>
              <a:t>- 모델 성능 비교</a:t>
            </a:r>
            <a:endParaRPr sz="1000">
              <a:solidFill>
                <a:schemeClr val="dk2"/>
              </a:solidFill>
              <a:latin typeface="Nanum Gothic"/>
              <a:ea typeface="Nanum Gothic"/>
              <a:cs typeface="Nanum Gothic"/>
              <a:sym typeface="Nanum Gothic"/>
            </a:endParaRPr>
          </a:p>
          <a:p>
            <a:pPr indent="0" lvl="0" marL="0" rtl="0" algn="l">
              <a:spcBef>
                <a:spcPts val="0"/>
              </a:spcBef>
              <a:spcAft>
                <a:spcPts val="0"/>
              </a:spcAft>
              <a:buNone/>
            </a:pPr>
            <a:r>
              <a:rPr lang="ko" sz="1000">
                <a:solidFill>
                  <a:schemeClr val="dk2"/>
                </a:solidFill>
                <a:latin typeface="Nanum Gothic"/>
                <a:ea typeface="Nanum Gothic"/>
                <a:cs typeface="Nanum Gothic"/>
                <a:sym typeface="Nanum Gothic"/>
              </a:rPr>
              <a:t>- 추이 그래프 (센서값, 불량건수/비율 등)</a:t>
            </a:r>
            <a:endParaRPr sz="1000">
              <a:solidFill>
                <a:schemeClr val="dk2"/>
              </a:solidFill>
              <a:latin typeface="Nanum Gothic"/>
              <a:ea typeface="Nanum Gothic"/>
              <a:cs typeface="Nanum Gothic"/>
              <a:sym typeface="Nanum Gothic"/>
            </a:endParaRPr>
          </a:p>
          <a:p>
            <a:pPr indent="0" lvl="0" marL="0" rtl="0" algn="l">
              <a:spcBef>
                <a:spcPts val="0"/>
              </a:spcBef>
              <a:spcAft>
                <a:spcPts val="0"/>
              </a:spcAft>
              <a:buNone/>
            </a:pPr>
            <a:r>
              <a:rPr lang="ko" sz="1000">
                <a:solidFill>
                  <a:schemeClr val="dk2"/>
                </a:solidFill>
                <a:latin typeface="Nanum Gothic"/>
                <a:ea typeface="Nanum Gothic"/>
                <a:cs typeface="Nanum Gothic"/>
                <a:sym typeface="Nanum Gothic"/>
              </a:rPr>
              <a:t>- 최근 불량 이미지 등</a:t>
            </a:r>
            <a:endParaRPr sz="1000">
              <a:solidFill>
                <a:schemeClr val="dk2"/>
              </a:solidFill>
              <a:latin typeface="Nanum Gothic"/>
              <a:ea typeface="Nanum Gothic"/>
              <a:cs typeface="Nanum Gothic"/>
              <a:sym typeface="Nanum Gothic"/>
            </a:endParaRPr>
          </a:p>
        </p:txBody>
      </p:sp>
      <p:sp>
        <p:nvSpPr>
          <p:cNvPr id="507" name="Google Shape;507;p24"/>
          <p:cNvSpPr/>
          <p:nvPr/>
        </p:nvSpPr>
        <p:spPr>
          <a:xfrm>
            <a:off x="7311350" y="4621325"/>
            <a:ext cx="1692600" cy="464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0348D"/>
                </a:solidFill>
                <a:latin typeface="Lato"/>
                <a:ea typeface="Lato"/>
                <a:cs typeface="Lato"/>
                <a:sym typeface="Lato"/>
              </a:rPr>
              <a:t>정상 센서값 범위</a:t>
            </a:r>
            <a:endParaRPr sz="1200">
              <a:solidFill>
                <a:srgbClr val="00348D"/>
              </a:solidFill>
              <a:latin typeface="Lato"/>
              <a:ea typeface="Lato"/>
              <a:cs typeface="Lato"/>
              <a:sym typeface="Lato"/>
            </a:endParaRPr>
          </a:p>
        </p:txBody>
      </p:sp>
      <p:sp>
        <p:nvSpPr>
          <p:cNvPr id="508" name="Google Shape;508;p24"/>
          <p:cNvSpPr/>
          <p:nvPr/>
        </p:nvSpPr>
        <p:spPr>
          <a:xfrm>
            <a:off x="1952525" y="4621350"/>
            <a:ext cx="1692600" cy="464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0348D"/>
                </a:solidFill>
                <a:latin typeface="Lato"/>
                <a:ea typeface="Lato"/>
                <a:cs typeface="Lato"/>
                <a:sym typeface="Lato"/>
              </a:rPr>
              <a:t>모델 성능 비교 그래프</a:t>
            </a:r>
            <a:endParaRPr sz="1200">
              <a:solidFill>
                <a:srgbClr val="00348D"/>
              </a:solidFill>
              <a:latin typeface="Lato"/>
              <a:ea typeface="Lato"/>
              <a:cs typeface="Lato"/>
              <a:sym typeface="Lato"/>
            </a:endParaRPr>
          </a:p>
        </p:txBody>
      </p:sp>
      <p:sp>
        <p:nvSpPr>
          <p:cNvPr id="509" name="Google Shape;509;p24"/>
          <p:cNvSpPr/>
          <p:nvPr/>
        </p:nvSpPr>
        <p:spPr>
          <a:xfrm>
            <a:off x="3708000" y="4621338"/>
            <a:ext cx="1785000" cy="464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0348D"/>
                </a:solidFill>
                <a:latin typeface="Lato"/>
                <a:ea typeface="Lato"/>
                <a:cs typeface="Lato"/>
                <a:sym typeface="Lato"/>
              </a:rPr>
              <a:t>추이 그래프</a:t>
            </a:r>
            <a:endParaRPr sz="1200">
              <a:solidFill>
                <a:srgbClr val="00348D"/>
              </a:solidFill>
              <a:latin typeface="Lato"/>
              <a:ea typeface="Lato"/>
              <a:cs typeface="Lato"/>
              <a:sym typeface="Lato"/>
            </a:endParaRPr>
          </a:p>
          <a:p>
            <a:pPr indent="0" lvl="0" marL="0" rtl="0" algn="ctr">
              <a:spcBef>
                <a:spcPts val="0"/>
              </a:spcBef>
              <a:spcAft>
                <a:spcPts val="0"/>
              </a:spcAft>
              <a:buNone/>
            </a:pPr>
            <a:r>
              <a:rPr lang="ko" sz="1200">
                <a:solidFill>
                  <a:srgbClr val="00348D"/>
                </a:solidFill>
                <a:latin typeface="Lato"/>
                <a:ea typeface="Lato"/>
                <a:cs typeface="Lato"/>
                <a:sym typeface="Lato"/>
              </a:rPr>
              <a:t>(센서값, 불량건수 등)</a:t>
            </a:r>
            <a:endParaRPr sz="1200">
              <a:solidFill>
                <a:srgbClr val="00348D"/>
              </a:solidFill>
              <a:latin typeface="Lato"/>
              <a:ea typeface="Lato"/>
              <a:cs typeface="Lato"/>
              <a:sym typeface="Lato"/>
            </a:endParaRPr>
          </a:p>
        </p:txBody>
      </p:sp>
      <p:sp>
        <p:nvSpPr>
          <p:cNvPr id="510" name="Google Shape;510;p24"/>
          <p:cNvSpPr/>
          <p:nvPr/>
        </p:nvSpPr>
        <p:spPr>
          <a:xfrm>
            <a:off x="5555875" y="4621338"/>
            <a:ext cx="1692600" cy="464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00348D"/>
                </a:solidFill>
                <a:latin typeface="Lato"/>
                <a:ea typeface="Lato"/>
                <a:cs typeface="Lato"/>
                <a:sym typeface="Lato"/>
              </a:rPr>
              <a:t>최근 불량 이미지</a:t>
            </a:r>
            <a:endParaRPr sz="1200">
              <a:solidFill>
                <a:srgbClr val="00348D"/>
              </a:solidFill>
              <a:latin typeface="Lato"/>
              <a:ea typeface="Lato"/>
              <a:cs typeface="Lato"/>
              <a:sym typeface="Lato"/>
            </a:endParaRPr>
          </a:p>
        </p:txBody>
      </p:sp>
      <p:sp>
        <p:nvSpPr>
          <p:cNvPr id="511" name="Google Shape;511;p24"/>
          <p:cNvSpPr/>
          <p:nvPr/>
        </p:nvSpPr>
        <p:spPr>
          <a:xfrm>
            <a:off x="849725" y="1500950"/>
            <a:ext cx="741000" cy="2283600"/>
          </a:xfrm>
          <a:prstGeom prst="rect">
            <a:avLst/>
          </a:prstGeom>
          <a:noFill/>
          <a:ln cap="flat" cmpd="sng" w="19050">
            <a:solidFill>
              <a:srgbClr val="AB0D8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24"/>
          <p:cNvSpPr/>
          <p:nvPr/>
        </p:nvSpPr>
        <p:spPr>
          <a:xfrm>
            <a:off x="4795075" y="1209850"/>
            <a:ext cx="2865600" cy="464700"/>
          </a:xfrm>
          <a:prstGeom prst="rect">
            <a:avLst/>
          </a:prstGeom>
          <a:noFill/>
          <a:ln cap="flat" cmpd="sng" w="19050">
            <a:solidFill>
              <a:srgbClr val="AB0D8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24"/>
          <p:cNvSpPr/>
          <p:nvPr/>
        </p:nvSpPr>
        <p:spPr>
          <a:xfrm>
            <a:off x="1608150" y="1040925"/>
            <a:ext cx="2283300" cy="1271400"/>
          </a:xfrm>
          <a:prstGeom prst="rect">
            <a:avLst/>
          </a:prstGeom>
          <a:noFill/>
          <a:ln cap="flat" cmpd="sng" w="19050">
            <a:solidFill>
              <a:srgbClr val="00C0A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4" name="Google Shape;514;p24"/>
          <p:cNvSpPr/>
          <p:nvPr/>
        </p:nvSpPr>
        <p:spPr>
          <a:xfrm>
            <a:off x="1608150" y="2339400"/>
            <a:ext cx="2283300" cy="1455600"/>
          </a:xfrm>
          <a:prstGeom prst="rect">
            <a:avLst/>
          </a:prstGeom>
          <a:noFill/>
          <a:ln cap="flat" cmpd="sng" w="19050">
            <a:solidFill>
              <a:srgbClr val="7213E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24"/>
          <p:cNvSpPr/>
          <p:nvPr/>
        </p:nvSpPr>
        <p:spPr>
          <a:xfrm>
            <a:off x="3908900" y="2339400"/>
            <a:ext cx="532200" cy="941400"/>
          </a:xfrm>
          <a:prstGeom prst="rect">
            <a:avLst/>
          </a:prstGeom>
          <a:noFill/>
          <a:ln cap="flat" cmpd="sng" w="19050">
            <a:solidFill>
              <a:srgbClr val="EAA2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24"/>
          <p:cNvSpPr/>
          <p:nvPr/>
        </p:nvSpPr>
        <p:spPr>
          <a:xfrm>
            <a:off x="6779475" y="1683275"/>
            <a:ext cx="881100" cy="804900"/>
          </a:xfrm>
          <a:prstGeom prst="rect">
            <a:avLst/>
          </a:prstGeom>
          <a:noFill/>
          <a:ln cap="flat" cmpd="sng" w="19050">
            <a:solidFill>
              <a:srgbClr val="1E49E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24"/>
          <p:cNvSpPr/>
          <p:nvPr/>
        </p:nvSpPr>
        <p:spPr>
          <a:xfrm>
            <a:off x="4807575" y="1692675"/>
            <a:ext cx="2861875" cy="2102775"/>
          </a:xfrm>
          <a:custGeom>
            <a:rect b="b" l="l" r="r" t="t"/>
            <a:pathLst>
              <a:path extrusionOk="0" h="84111" w="114475">
                <a:moveTo>
                  <a:pt x="0" y="0"/>
                </a:moveTo>
                <a:lnTo>
                  <a:pt x="0" y="84111"/>
                </a:lnTo>
                <a:lnTo>
                  <a:pt x="114475" y="84111"/>
                </a:lnTo>
                <a:lnTo>
                  <a:pt x="114126" y="32458"/>
                </a:lnTo>
                <a:lnTo>
                  <a:pt x="63869" y="33505"/>
                </a:lnTo>
                <a:lnTo>
                  <a:pt x="63869" y="0"/>
                </a:lnTo>
                <a:close/>
              </a:path>
            </a:pathLst>
          </a:custGeom>
          <a:noFill/>
          <a:ln cap="flat" cmpd="sng" w="19050">
            <a:solidFill>
              <a:srgbClr val="7213EA"/>
            </a:solidFill>
            <a:prstDash val="solid"/>
            <a:round/>
            <a:headEnd len="med" w="med" type="none"/>
            <a:tailEnd len="med" w="med" type="none"/>
          </a:ln>
        </p:spPr>
      </p:sp>
      <p:sp>
        <p:nvSpPr>
          <p:cNvPr id="518" name="Google Shape;518;p24"/>
          <p:cNvSpPr/>
          <p:nvPr/>
        </p:nvSpPr>
        <p:spPr>
          <a:xfrm>
            <a:off x="144700" y="4586425"/>
            <a:ext cx="150600" cy="156300"/>
          </a:xfrm>
          <a:prstGeom prst="ellipse">
            <a:avLst/>
          </a:prstGeom>
          <a:solidFill>
            <a:srgbClr val="AB0D8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p24"/>
          <p:cNvSpPr/>
          <p:nvPr/>
        </p:nvSpPr>
        <p:spPr>
          <a:xfrm>
            <a:off x="1926349" y="4586424"/>
            <a:ext cx="150600" cy="156300"/>
          </a:xfrm>
          <a:prstGeom prst="ellipse">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0" name="Google Shape;520;p24"/>
          <p:cNvSpPr/>
          <p:nvPr/>
        </p:nvSpPr>
        <p:spPr>
          <a:xfrm>
            <a:off x="5479400" y="4586700"/>
            <a:ext cx="150600" cy="156300"/>
          </a:xfrm>
          <a:prstGeom prst="ellipse">
            <a:avLst/>
          </a:prstGeom>
          <a:solidFill>
            <a:srgbClr val="1E49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1" name="Google Shape;521;p24"/>
          <p:cNvSpPr/>
          <p:nvPr/>
        </p:nvSpPr>
        <p:spPr>
          <a:xfrm>
            <a:off x="3647450" y="4586425"/>
            <a:ext cx="150600" cy="156300"/>
          </a:xfrm>
          <a:prstGeom prst="ellipse">
            <a:avLst/>
          </a:prstGeom>
          <a:solidFill>
            <a:srgbClr val="7213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24"/>
          <p:cNvSpPr/>
          <p:nvPr/>
        </p:nvSpPr>
        <p:spPr>
          <a:xfrm>
            <a:off x="7248475" y="4586700"/>
            <a:ext cx="150600" cy="156300"/>
          </a:xfrm>
          <a:prstGeom prst="ellipse">
            <a:avLst/>
          </a:prstGeom>
          <a:solidFill>
            <a:srgbClr val="EAA2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5"/>
          <p:cNvSpPr/>
          <p:nvPr/>
        </p:nvSpPr>
        <p:spPr>
          <a:xfrm>
            <a:off x="-317500" y="0"/>
            <a:ext cx="3420900" cy="5143500"/>
          </a:xfrm>
          <a:prstGeom prst="rect">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8" name="Google Shape;528;p25" title="Os-X-No-Background.png"/>
          <p:cNvPicPr preferRelativeResize="0"/>
          <p:nvPr/>
        </p:nvPicPr>
        <p:blipFill>
          <a:blip r:embed="rId3">
            <a:alphaModFix/>
          </a:blip>
          <a:stretch>
            <a:fillRect/>
          </a:stretch>
        </p:blipFill>
        <p:spPr>
          <a:xfrm>
            <a:off x="94650" y="2439175"/>
            <a:ext cx="2907175" cy="2418350"/>
          </a:xfrm>
          <a:prstGeom prst="rect">
            <a:avLst/>
          </a:prstGeom>
          <a:noFill/>
          <a:ln>
            <a:noFill/>
          </a:ln>
        </p:spPr>
      </p:pic>
      <p:pic>
        <p:nvPicPr>
          <p:cNvPr id="529" name="Google Shape;529;p25" title="Os-X-No-Background.png"/>
          <p:cNvPicPr preferRelativeResize="0"/>
          <p:nvPr/>
        </p:nvPicPr>
        <p:blipFill>
          <a:blip r:embed="rId3">
            <a:alphaModFix/>
          </a:blip>
          <a:stretch>
            <a:fillRect/>
          </a:stretch>
        </p:blipFill>
        <p:spPr>
          <a:xfrm>
            <a:off x="94650" y="2439175"/>
            <a:ext cx="2907175" cy="2418350"/>
          </a:xfrm>
          <a:prstGeom prst="rect">
            <a:avLst/>
          </a:prstGeom>
          <a:noFill/>
          <a:ln>
            <a:noFill/>
          </a:ln>
        </p:spPr>
      </p:pic>
      <p:sp>
        <p:nvSpPr>
          <p:cNvPr id="530" name="Google Shape;530;p25"/>
          <p:cNvSpPr/>
          <p:nvPr/>
        </p:nvSpPr>
        <p:spPr>
          <a:xfrm>
            <a:off x="9320550" y="1351175"/>
            <a:ext cx="15261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로그인/회원가입</a:t>
            </a:r>
            <a:endParaRPr/>
          </a:p>
        </p:txBody>
      </p:sp>
      <p:sp>
        <p:nvSpPr>
          <p:cNvPr id="531" name="Google Shape;531;p25"/>
          <p:cNvSpPr/>
          <p:nvPr/>
        </p:nvSpPr>
        <p:spPr>
          <a:xfrm>
            <a:off x="11203838" y="1351175"/>
            <a:ext cx="15261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파이프라인 관리</a:t>
            </a:r>
            <a:endParaRPr/>
          </a:p>
        </p:txBody>
      </p:sp>
      <p:sp>
        <p:nvSpPr>
          <p:cNvPr id="532" name="Google Shape;532;p25"/>
          <p:cNvSpPr/>
          <p:nvPr/>
        </p:nvSpPr>
        <p:spPr>
          <a:xfrm>
            <a:off x="13148575" y="1351175"/>
            <a:ext cx="15261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모델 관리</a:t>
            </a:r>
            <a:endParaRPr/>
          </a:p>
        </p:txBody>
      </p:sp>
      <p:sp>
        <p:nvSpPr>
          <p:cNvPr id="533" name="Google Shape;533;p25"/>
          <p:cNvSpPr txBox="1"/>
          <p:nvPr/>
        </p:nvSpPr>
        <p:spPr>
          <a:xfrm>
            <a:off x="9245775" y="1975925"/>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관리</a:t>
            </a:r>
            <a:r>
              <a:rPr lang="ko" sz="1100">
                <a:solidFill>
                  <a:schemeClr val="dk2"/>
                </a:solidFill>
              </a:rPr>
              <a:t>자외</a:t>
            </a:r>
            <a:r>
              <a:rPr lang="ko" sz="1100">
                <a:solidFill>
                  <a:schemeClr val="dk2"/>
                </a:solidFill>
              </a:rPr>
              <a:t> 권한으로 시스템 진입</a:t>
            </a:r>
            <a:endParaRPr sz="1100">
              <a:solidFill>
                <a:schemeClr val="dk2"/>
              </a:solidFill>
            </a:endParaRPr>
          </a:p>
          <a:p>
            <a:pPr indent="0" lvl="0" marL="0" rtl="0" algn="l">
              <a:spcBef>
                <a:spcPts val="0"/>
              </a:spcBef>
              <a:spcAft>
                <a:spcPts val="0"/>
              </a:spcAft>
              <a:buNone/>
            </a:pPr>
            <a:r>
              <a:rPr lang="ko" sz="1100">
                <a:solidFill>
                  <a:schemeClr val="dk2"/>
                </a:solidFill>
              </a:rPr>
              <a:t>회원가입 승인 후 관리자 승인 대기까지 권한 미부여</a:t>
            </a:r>
            <a:endParaRPr sz="1100">
              <a:solidFill>
                <a:schemeClr val="dk2"/>
              </a:solidFill>
            </a:endParaRPr>
          </a:p>
        </p:txBody>
      </p:sp>
      <p:sp>
        <p:nvSpPr>
          <p:cNvPr id="534" name="Google Shape;534;p25"/>
          <p:cNvSpPr txBox="1"/>
          <p:nvPr/>
        </p:nvSpPr>
        <p:spPr>
          <a:xfrm>
            <a:off x="11161313" y="2010338"/>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데이터 업로드 및 전처리 자동화 등 파이프라인 관리</a:t>
            </a:r>
            <a:endParaRPr sz="1100">
              <a:solidFill>
                <a:schemeClr val="dk2"/>
              </a:solidFill>
            </a:endParaRPr>
          </a:p>
        </p:txBody>
      </p:sp>
      <p:sp>
        <p:nvSpPr>
          <p:cNvPr id="535" name="Google Shape;535;p25"/>
          <p:cNvSpPr txBox="1"/>
          <p:nvPr/>
        </p:nvSpPr>
        <p:spPr>
          <a:xfrm>
            <a:off x="13076875" y="1975925"/>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이미지/센서 활용 모델 학습 및 재학습 관리</a:t>
            </a:r>
            <a:endParaRPr sz="1100">
              <a:solidFill>
                <a:schemeClr val="dk2"/>
              </a:solidFill>
            </a:endParaRPr>
          </a:p>
        </p:txBody>
      </p:sp>
      <p:sp>
        <p:nvSpPr>
          <p:cNvPr id="536" name="Google Shape;536;p25"/>
          <p:cNvSpPr txBox="1"/>
          <p:nvPr/>
        </p:nvSpPr>
        <p:spPr>
          <a:xfrm>
            <a:off x="9245775" y="2833775"/>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기술담당자 화면 자동 라우팅</a:t>
            </a:r>
            <a:endParaRPr sz="1100">
              <a:solidFill>
                <a:schemeClr val="dk2"/>
              </a:solidFill>
            </a:endParaRPr>
          </a:p>
        </p:txBody>
      </p:sp>
      <p:sp>
        <p:nvSpPr>
          <p:cNvPr id="537" name="Google Shape;537;p25"/>
          <p:cNvSpPr txBox="1"/>
          <p:nvPr/>
        </p:nvSpPr>
        <p:spPr>
          <a:xfrm>
            <a:off x="11198725" y="2783800"/>
            <a:ext cx="16224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S3 파일, 피처 등 수동 지정 요소 노코드 처리 </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
        <p:nvSpPr>
          <p:cNvPr id="538" name="Google Shape;538;p25"/>
          <p:cNvSpPr txBox="1"/>
          <p:nvPr/>
        </p:nvSpPr>
        <p:spPr>
          <a:xfrm>
            <a:off x="13234950" y="2797438"/>
            <a:ext cx="16224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모델 재학습 트리거</a:t>
            </a:r>
            <a:endParaRPr sz="1100">
              <a:solidFill>
                <a:schemeClr val="dk2"/>
              </a:solidFill>
            </a:endParaRPr>
          </a:p>
          <a:p>
            <a:pPr indent="0" lvl="0" marL="0" rtl="0" algn="l">
              <a:spcBef>
                <a:spcPts val="0"/>
              </a:spcBef>
              <a:spcAft>
                <a:spcPts val="0"/>
              </a:spcAft>
              <a:buNone/>
            </a:pPr>
            <a:r>
              <a:rPr lang="ko" sz="1100">
                <a:solidFill>
                  <a:schemeClr val="dk2"/>
                </a:solidFill>
              </a:rPr>
              <a:t>Mlflow, DB 기반 모델 이력 관리</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
        <p:nvSpPr>
          <p:cNvPr id="539" name="Google Shape;539;p25"/>
          <p:cNvSpPr txBox="1"/>
          <p:nvPr/>
        </p:nvSpPr>
        <p:spPr>
          <a:xfrm>
            <a:off x="9320538" y="3523875"/>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부서/역할 기반 모듈화 </a:t>
            </a:r>
            <a:endParaRPr sz="1100">
              <a:solidFill>
                <a:schemeClr val="dk2"/>
              </a:solidFill>
            </a:endParaRPr>
          </a:p>
        </p:txBody>
      </p:sp>
      <p:sp>
        <p:nvSpPr>
          <p:cNvPr id="540" name="Google Shape;540;p25"/>
          <p:cNvSpPr txBox="1"/>
          <p:nvPr/>
        </p:nvSpPr>
        <p:spPr>
          <a:xfrm>
            <a:off x="11277750" y="3557238"/>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데이터 정합성 확보</a:t>
            </a:r>
            <a:endParaRPr sz="1100">
              <a:solidFill>
                <a:schemeClr val="dk2"/>
              </a:solidFill>
            </a:endParaRPr>
          </a:p>
          <a:p>
            <a:pPr indent="0" lvl="0" marL="0" rtl="0" algn="l">
              <a:spcBef>
                <a:spcPts val="0"/>
              </a:spcBef>
              <a:spcAft>
                <a:spcPts val="0"/>
              </a:spcAft>
              <a:buNone/>
            </a:pPr>
            <a:r>
              <a:rPr lang="ko" sz="1100">
                <a:solidFill>
                  <a:schemeClr val="dk2"/>
                </a:solidFill>
              </a:rPr>
              <a:t>최소한의 사용자 개입으로 효과적인 데이터 처리</a:t>
            </a:r>
            <a:endParaRPr sz="1100">
              <a:solidFill>
                <a:schemeClr val="dk2"/>
              </a:solidFill>
            </a:endParaRPr>
          </a:p>
          <a:p>
            <a:pPr indent="0" lvl="0" marL="0" rtl="0" algn="l">
              <a:spcBef>
                <a:spcPts val="0"/>
              </a:spcBef>
              <a:spcAft>
                <a:spcPts val="0"/>
              </a:spcAft>
              <a:buNone/>
            </a:pPr>
            <a:r>
              <a:rPr lang="ko" sz="1100">
                <a:solidFill>
                  <a:schemeClr val="dk2"/>
                </a:solidFill>
              </a:rPr>
              <a:t>코딩 능력이 부족한 사용자도 편리한 사용 가능</a:t>
            </a:r>
            <a:endParaRPr sz="1100">
              <a:solidFill>
                <a:schemeClr val="dk2"/>
              </a:solidFill>
            </a:endParaRPr>
          </a:p>
        </p:txBody>
      </p:sp>
      <p:sp>
        <p:nvSpPr>
          <p:cNvPr id="541" name="Google Shape;541;p25"/>
          <p:cNvSpPr txBox="1"/>
          <p:nvPr/>
        </p:nvSpPr>
        <p:spPr>
          <a:xfrm>
            <a:off x="13234938" y="3618938"/>
            <a:ext cx="16224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모델 성능 최적화</a:t>
            </a:r>
            <a:endParaRPr sz="1100">
              <a:solidFill>
                <a:schemeClr val="dk2"/>
              </a:solidFill>
            </a:endParaRPr>
          </a:p>
          <a:p>
            <a:pPr indent="0" lvl="0" marL="0" rtl="0" algn="l">
              <a:spcBef>
                <a:spcPts val="0"/>
              </a:spcBef>
              <a:spcAft>
                <a:spcPts val="0"/>
              </a:spcAft>
              <a:buNone/>
            </a:pPr>
            <a:r>
              <a:rPr lang="ko" sz="1100">
                <a:solidFill>
                  <a:schemeClr val="dk2"/>
                </a:solidFill>
              </a:rPr>
              <a:t>유지보수 인력 최소화</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
        <p:nvSpPr>
          <p:cNvPr id="542" name="Google Shape;542;p25"/>
          <p:cNvSpPr txBox="1"/>
          <p:nvPr/>
        </p:nvSpPr>
        <p:spPr>
          <a:xfrm>
            <a:off x="3464938" y="1750813"/>
            <a:ext cx="589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543" name="Google Shape;543;p25" title="archi.drawio (2).png"/>
          <p:cNvPicPr preferRelativeResize="0"/>
          <p:nvPr/>
        </p:nvPicPr>
        <p:blipFill>
          <a:blip r:embed="rId4">
            <a:alphaModFix/>
          </a:blip>
          <a:stretch>
            <a:fillRect/>
          </a:stretch>
        </p:blipFill>
        <p:spPr>
          <a:xfrm>
            <a:off x="7448950" y="182913"/>
            <a:ext cx="1382256" cy="804775"/>
          </a:xfrm>
          <a:prstGeom prst="rect">
            <a:avLst/>
          </a:prstGeom>
          <a:noFill/>
          <a:ln>
            <a:noFill/>
          </a:ln>
        </p:spPr>
      </p:pic>
      <p:sp>
        <p:nvSpPr>
          <p:cNvPr id="544" name="Google Shape;544;p25"/>
          <p:cNvSpPr txBox="1"/>
          <p:nvPr/>
        </p:nvSpPr>
        <p:spPr>
          <a:xfrm>
            <a:off x="94650" y="2022175"/>
            <a:ext cx="22659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lt1"/>
                </a:solidFill>
                <a:latin typeface="Lato"/>
                <a:ea typeface="Lato"/>
                <a:cs typeface="Lato"/>
                <a:sym typeface="Lato"/>
              </a:rPr>
              <a:t>파이프라인 관리 화면</a:t>
            </a:r>
            <a:endParaRPr sz="1200">
              <a:solidFill>
                <a:schemeClr val="lt1"/>
              </a:solidFill>
              <a:latin typeface="Lato"/>
              <a:ea typeface="Lato"/>
              <a:cs typeface="Lato"/>
              <a:sym typeface="Lato"/>
            </a:endParaRPr>
          </a:p>
        </p:txBody>
      </p:sp>
      <p:pic>
        <p:nvPicPr>
          <p:cNvPr id="545" name="Google Shape;545;p25"/>
          <p:cNvPicPr preferRelativeResize="0"/>
          <p:nvPr/>
        </p:nvPicPr>
        <p:blipFill rotWithShape="1">
          <a:blip r:embed="rId5">
            <a:alphaModFix/>
          </a:blip>
          <a:srcRect b="4789" l="0" r="0" t="0"/>
          <a:stretch/>
        </p:blipFill>
        <p:spPr>
          <a:xfrm>
            <a:off x="133862" y="2515750"/>
            <a:ext cx="2828751" cy="1824399"/>
          </a:xfrm>
          <a:prstGeom prst="rect">
            <a:avLst/>
          </a:prstGeom>
          <a:noFill/>
          <a:ln>
            <a:noFill/>
          </a:ln>
        </p:spPr>
      </p:pic>
      <p:pic>
        <p:nvPicPr>
          <p:cNvPr id="546" name="Google Shape;546;p25" title="Os-X-No-Background.png"/>
          <p:cNvPicPr preferRelativeResize="0"/>
          <p:nvPr/>
        </p:nvPicPr>
        <p:blipFill>
          <a:blip r:embed="rId3">
            <a:alphaModFix/>
          </a:blip>
          <a:stretch>
            <a:fillRect/>
          </a:stretch>
        </p:blipFill>
        <p:spPr>
          <a:xfrm>
            <a:off x="94650" y="2439175"/>
            <a:ext cx="2907175" cy="2418350"/>
          </a:xfrm>
          <a:prstGeom prst="rect">
            <a:avLst/>
          </a:prstGeom>
          <a:noFill/>
          <a:ln>
            <a:noFill/>
          </a:ln>
        </p:spPr>
      </p:pic>
      <p:sp>
        <p:nvSpPr>
          <p:cNvPr id="547" name="Google Shape;547;p25"/>
          <p:cNvSpPr/>
          <p:nvPr/>
        </p:nvSpPr>
        <p:spPr>
          <a:xfrm>
            <a:off x="8456950" y="446825"/>
            <a:ext cx="150600" cy="51900"/>
          </a:xfrm>
          <a:prstGeom prst="rect">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 name="Google Shape;548;p25"/>
          <p:cNvSpPr/>
          <p:nvPr/>
        </p:nvSpPr>
        <p:spPr>
          <a:xfrm>
            <a:off x="7420050" y="394925"/>
            <a:ext cx="171000" cy="186300"/>
          </a:xfrm>
          <a:prstGeom prst="rect">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25"/>
          <p:cNvSpPr/>
          <p:nvPr/>
        </p:nvSpPr>
        <p:spPr>
          <a:xfrm>
            <a:off x="7635575" y="354463"/>
            <a:ext cx="471300" cy="461700"/>
          </a:xfrm>
          <a:prstGeom prst="rect">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p25"/>
          <p:cNvSpPr/>
          <p:nvPr/>
        </p:nvSpPr>
        <p:spPr>
          <a:xfrm>
            <a:off x="7944700" y="857100"/>
            <a:ext cx="150600" cy="51900"/>
          </a:xfrm>
          <a:prstGeom prst="rect">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51" name="Google Shape;551;p25"/>
          <p:cNvGrpSpPr/>
          <p:nvPr/>
        </p:nvGrpSpPr>
        <p:grpSpPr>
          <a:xfrm>
            <a:off x="3436336" y="4711025"/>
            <a:ext cx="5376235" cy="292457"/>
            <a:chOff x="43957" y="4798330"/>
            <a:chExt cx="7549832" cy="403500"/>
          </a:xfrm>
        </p:grpSpPr>
        <p:sp>
          <p:nvSpPr>
            <p:cNvPr id="552" name="Google Shape;552;p25"/>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1. Introduction</a:t>
              </a:r>
              <a:endParaRPr sz="700">
                <a:solidFill>
                  <a:srgbClr val="595959"/>
                </a:solidFill>
                <a:latin typeface="Lato"/>
                <a:ea typeface="Lato"/>
                <a:cs typeface="Lato"/>
                <a:sym typeface="Lato"/>
              </a:endParaRPr>
            </a:p>
          </p:txBody>
        </p:sp>
        <p:sp>
          <p:nvSpPr>
            <p:cNvPr id="553" name="Google Shape;553;p25"/>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2. Executive Summary</a:t>
              </a:r>
              <a:endParaRPr sz="700">
                <a:solidFill>
                  <a:srgbClr val="595959"/>
                </a:solidFill>
                <a:latin typeface="Lato"/>
                <a:ea typeface="Lato"/>
                <a:cs typeface="Lato"/>
                <a:sym typeface="Lato"/>
              </a:endParaRPr>
            </a:p>
          </p:txBody>
        </p:sp>
        <p:sp>
          <p:nvSpPr>
            <p:cNvPr id="554" name="Google Shape;554;p25"/>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3. 솔루션 개요</a:t>
              </a:r>
              <a:endParaRPr sz="700">
                <a:solidFill>
                  <a:schemeClr val="dk2"/>
                </a:solidFill>
                <a:latin typeface="Lato"/>
                <a:ea typeface="Lato"/>
                <a:cs typeface="Lato"/>
                <a:sym typeface="Lato"/>
              </a:endParaRPr>
            </a:p>
          </p:txBody>
        </p:sp>
        <p:sp>
          <p:nvSpPr>
            <p:cNvPr id="555" name="Google Shape;555;p25"/>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48D"/>
                  </a:solidFill>
                  <a:latin typeface="Lato"/>
                  <a:ea typeface="Lato"/>
                  <a:cs typeface="Lato"/>
                  <a:sym typeface="Lato"/>
                </a:rPr>
                <a:t>4. 솔루션 운영 구조</a:t>
              </a:r>
              <a:endParaRPr b="1" sz="700">
                <a:solidFill>
                  <a:srgbClr val="00348D"/>
                </a:solidFill>
                <a:latin typeface="Lato"/>
                <a:ea typeface="Lato"/>
                <a:cs typeface="Lato"/>
                <a:sym typeface="Lato"/>
              </a:endParaRPr>
            </a:p>
          </p:txBody>
        </p:sp>
        <p:sp>
          <p:nvSpPr>
            <p:cNvPr id="556" name="Google Shape;556;p25"/>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557" name="Google Shape;557;p25"/>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558" name="Google Shape;558;p25"/>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559" name="Google Shape;559;p25"/>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560" name="Google Shape;560;p25"/>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561" name="Google Shape;561;p25"/>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562" name="Google Shape;562;p25"/>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sp>
        <p:nvSpPr>
          <p:cNvPr id="563" name="Google Shape;563;p25"/>
          <p:cNvSpPr txBox="1"/>
          <p:nvPr>
            <p:ph type="title"/>
          </p:nvPr>
        </p:nvSpPr>
        <p:spPr>
          <a:xfrm>
            <a:off x="94588" y="298950"/>
            <a:ext cx="2907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b="1" lang="ko" sz="2520">
                <a:solidFill>
                  <a:schemeClr val="lt1"/>
                </a:solidFill>
                <a:latin typeface="Lato"/>
                <a:ea typeface="Lato"/>
                <a:cs typeface="Lato"/>
                <a:sym typeface="Lato"/>
              </a:rPr>
              <a:t>페르소나 기반 UX:</a:t>
            </a:r>
            <a:endParaRPr b="1" sz="2520">
              <a:solidFill>
                <a:schemeClr val="lt1"/>
              </a:solidFill>
              <a:latin typeface="Lato"/>
              <a:ea typeface="Lato"/>
              <a:cs typeface="Lato"/>
              <a:sym typeface="Lato"/>
            </a:endParaRPr>
          </a:p>
          <a:p>
            <a:pPr indent="0" lvl="0" marL="0" rtl="0" algn="r">
              <a:spcBef>
                <a:spcPts val="0"/>
              </a:spcBef>
              <a:spcAft>
                <a:spcPts val="0"/>
              </a:spcAft>
              <a:buSzPts val="990"/>
              <a:buNone/>
            </a:pPr>
            <a:r>
              <a:rPr b="1" lang="ko" sz="2520">
                <a:solidFill>
                  <a:schemeClr val="lt1"/>
                </a:solidFill>
                <a:latin typeface="Lato"/>
                <a:ea typeface="Lato"/>
                <a:cs typeface="Lato"/>
                <a:sym typeface="Lato"/>
              </a:rPr>
              <a:t>데이터</a:t>
            </a:r>
            <a:r>
              <a:rPr b="1" lang="ko" sz="2520">
                <a:solidFill>
                  <a:schemeClr val="lt1"/>
                </a:solidFill>
                <a:latin typeface="Lato"/>
                <a:ea typeface="Lato"/>
                <a:cs typeface="Lato"/>
                <a:sym typeface="Lato"/>
              </a:rPr>
              <a:t>관리자</a:t>
            </a:r>
            <a:endParaRPr b="1" sz="2520">
              <a:solidFill>
                <a:schemeClr val="lt1"/>
              </a:solidFill>
              <a:latin typeface="Lato"/>
              <a:ea typeface="Lato"/>
              <a:cs typeface="Lato"/>
              <a:sym typeface="Lato"/>
            </a:endParaRPr>
          </a:p>
        </p:txBody>
      </p:sp>
      <p:sp>
        <p:nvSpPr>
          <p:cNvPr id="564" name="Google Shape;564;p25"/>
          <p:cNvSpPr/>
          <p:nvPr/>
        </p:nvSpPr>
        <p:spPr>
          <a:xfrm>
            <a:off x="3305737" y="1134563"/>
            <a:ext cx="5629200" cy="3429600"/>
          </a:xfrm>
          <a:prstGeom prst="rect">
            <a:avLst/>
          </a:prstGeom>
          <a:solidFill>
            <a:schemeClr val="lt2"/>
          </a:solid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5" name="Google Shape;565;p25"/>
          <p:cNvSpPr/>
          <p:nvPr/>
        </p:nvSpPr>
        <p:spPr>
          <a:xfrm>
            <a:off x="3305737" y="1134563"/>
            <a:ext cx="5629200" cy="604200"/>
          </a:xfrm>
          <a:prstGeom prst="rect">
            <a:avLst/>
          </a:prstGeom>
          <a:solidFill>
            <a:schemeClr val="lt1"/>
          </a:solidFill>
          <a:ln cap="flat" cmpd="sng" w="19050">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25"/>
          <p:cNvSpPr/>
          <p:nvPr/>
        </p:nvSpPr>
        <p:spPr>
          <a:xfrm>
            <a:off x="4325642" y="1260000"/>
            <a:ext cx="1253400" cy="378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200">
                <a:solidFill>
                  <a:srgbClr val="003087"/>
                </a:solidFill>
                <a:latin typeface="Lato"/>
                <a:ea typeface="Lato"/>
                <a:cs typeface="Lato"/>
                <a:sym typeface="Lato"/>
              </a:rPr>
              <a:t>로그인/</a:t>
            </a:r>
            <a:endParaRPr b="1" sz="1200">
              <a:solidFill>
                <a:srgbClr val="003087"/>
              </a:solidFill>
              <a:latin typeface="Lato"/>
              <a:ea typeface="Lato"/>
              <a:cs typeface="Lato"/>
              <a:sym typeface="Lato"/>
            </a:endParaRPr>
          </a:p>
          <a:p>
            <a:pPr indent="0" lvl="0" marL="0" rtl="0" algn="l">
              <a:spcBef>
                <a:spcPts val="0"/>
              </a:spcBef>
              <a:spcAft>
                <a:spcPts val="0"/>
              </a:spcAft>
              <a:buNone/>
            </a:pPr>
            <a:r>
              <a:rPr b="1" lang="ko" sz="1200">
                <a:solidFill>
                  <a:srgbClr val="003087"/>
                </a:solidFill>
                <a:latin typeface="Lato"/>
                <a:ea typeface="Lato"/>
                <a:cs typeface="Lato"/>
                <a:sym typeface="Lato"/>
              </a:rPr>
              <a:t>회원가입</a:t>
            </a:r>
            <a:endParaRPr b="1" sz="1200">
              <a:solidFill>
                <a:srgbClr val="003087"/>
              </a:solidFill>
              <a:latin typeface="Lato"/>
              <a:ea typeface="Lato"/>
              <a:cs typeface="Lato"/>
              <a:sym typeface="Lato"/>
            </a:endParaRPr>
          </a:p>
        </p:txBody>
      </p:sp>
      <p:sp>
        <p:nvSpPr>
          <p:cNvPr id="567" name="Google Shape;567;p25"/>
          <p:cNvSpPr txBox="1"/>
          <p:nvPr/>
        </p:nvSpPr>
        <p:spPr>
          <a:xfrm>
            <a:off x="4325692" y="1844788"/>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데이터관리자 권한 로그인,</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승인 대기시 권한 미부여</a:t>
            </a:r>
            <a:endParaRPr sz="1000">
              <a:solidFill>
                <a:schemeClr val="dk2"/>
              </a:solidFill>
              <a:latin typeface="Lato"/>
              <a:ea typeface="Lato"/>
              <a:cs typeface="Lato"/>
              <a:sym typeface="Lato"/>
            </a:endParaRPr>
          </a:p>
        </p:txBody>
      </p:sp>
      <p:sp>
        <p:nvSpPr>
          <p:cNvPr id="568" name="Google Shape;568;p25"/>
          <p:cNvSpPr txBox="1"/>
          <p:nvPr/>
        </p:nvSpPr>
        <p:spPr>
          <a:xfrm>
            <a:off x="5894568" y="1844788"/>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데이터 업로드, 전처리 설정 등 </a:t>
            </a:r>
            <a:r>
              <a:rPr b="1" lang="ko" sz="1000">
                <a:solidFill>
                  <a:schemeClr val="dk2"/>
                </a:solidFill>
                <a:latin typeface="Lato"/>
                <a:ea typeface="Lato"/>
                <a:cs typeface="Lato"/>
                <a:sym typeface="Lato"/>
              </a:rPr>
              <a:t>파이프라인 관련 설정</a:t>
            </a:r>
            <a:endParaRPr b="1" sz="1000">
              <a:solidFill>
                <a:schemeClr val="dk2"/>
              </a:solidFill>
              <a:latin typeface="Lato"/>
              <a:ea typeface="Lato"/>
              <a:cs typeface="Lato"/>
              <a:sym typeface="Lato"/>
            </a:endParaRPr>
          </a:p>
        </p:txBody>
      </p:sp>
      <p:sp>
        <p:nvSpPr>
          <p:cNvPr id="569" name="Google Shape;569;p25"/>
          <p:cNvSpPr txBox="1"/>
          <p:nvPr/>
        </p:nvSpPr>
        <p:spPr>
          <a:xfrm>
            <a:off x="7435486" y="1829275"/>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모델 학습 </a:t>
            </a:r>
            <a:r>
              <a:rPr lang="ko" sz="1000">
                <a:solidFill>
                  <a:schemeClr val="dk2"/>
                </a:solidFill>
                <a:latin typeface="Lato"/>
                <a:ea typeface="Lato"/>
                <a:cs typeface="Lato"/>
                <a:sym typeface="Lato"/>
              </a:rPr>
              <a:t>및 </a:t>
            </a:r>
            <a:r>
              <a:rPr b="1" lang="ko" sz="1000">
                <a:solidFill>
                  <a:schemeClr val="dk2"/>
                </a:solidFill>
                <a:latin typeface="Lato"/>
                <a:ea typeface="Lato"/>
                <a:cs typeface="Lato"/>
                <a:sym typeface="Lato"/>
              </a:rPr>
              <a:t>성능 </a:t>
            </a:r>
            <a:r>
              <a:rPr lang="ko" sz="1000">
                <a:solidFill>
                  <a:schemeClr val="dk2"/>
                </a:solidFill>
                <a:latin typeface="Lato"/>
                <a:ea typeface="Lato"/>
                <a:cs typeface="Lato"/>
                <a:sym typeface="Lato"/>
              </a:rPr>
              <a:t>확인,</a:t>
            </a:r>
            <a:endParaRPr sz="1000">
              <a:solidFill>
                <a:schemeClr val="dk2"/>
              </a:solidFill>
              <a:latin typeface="Lato"/>
              <a:ea typeface="Lato"/>
              <a:cs typeface="Lato"/>
              <a:sym typeface="Lato"/>
            </a:endParaRPr>
          </a:p>
          <a:p>
            <a:pPr indent="0" lvl="0" marL="0" rtl="0" algn="l">
              <a:spcBef>
                <a:spcPts val="0"/>
              </a:spcBef>
              <a:spcAft>
                <a:spcPts val="0"/>
              </a:spcAft>
              <a:buNone/>
            </a:pPr>
            <a:r>
              <a:rPr b="1" lang="ko" sz="1000">
                <a:solidFill>
                  <a:schemeClr val="dk2"/>
                </a:solidFill>
                <a:latin typeface="Lato"/>
                <a:ea typeface="Lato"/>
                <a:cs typeface="Lato"/>
                <a:sym typeface="Lato"/>
              </a:rPr>
              <a:t>재학습 알람</a:t>
            </a:r>
            <a:r>
              <a:rPr lang="ko" sz="1000">
                <a:solidFill>
                  <a:schemeClr val="dk2"/>
                </a:solidFill>
                <a:latin typeface="Lato"/>
                <a:ea typeface="Lato"/>
                <a:cs typeface="Lato"/>
                <a:sym typeface="Lato"/>
              </a:rPr>
              <a:t> 확인</a:t>
            </a:r>
            <a:endParaRPr sz="1000">
              <a:solidFill>
                <a:schemeClr val="dk2"/>
              </a:solidFill>
              <a:latin typeface="Lato"/>
              <a:ea typeface="Lato"/>
              <a:cs typeface="Lato"/>
              <a:sym typeface="Lato"/>
            </a:endParaRPr>
          </a:p>
        </p:txBody>
      </p:sp>
      <p:sp>
        <p:nvSpPr>
          <p:cNvPr id="570" name="Google Shape;570;p25"/>
          <p:cNvSpPr txBox="1"/>
          <p:nvPr/>
        </p:nvSpPr>
        <p:spPr>
          <a:xfrm>
            <a:off x="4302000" y="315360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데이터관리자 화면 자동 이동</a:t>
            </a:r>
            <a:endParaRPr sz="1000">
              <a:solidFill>
                <a:schemeClr val="dk2"/>
              </a:solidFill>
              <a:latin typeface="Lato"/>
              <a:ea typeface="Lato"/>
              <a:cs typeface="Lato"/>
              <a:sym typeface="Lato"/>
            </a:endParaRPr>
          </a:p>
        </p:txBody>
      </p:sp>
      <p:sp>
        <p:nvSpPr>
          <p:cNvPr id="571" name="Google Shape;571;p25"/>
          <p:cNvSpPr txBox="1"/>
          <p:nvPr/>
        </p:nvSpPr>
        <p:spPr>
          <a:xfrm>
            <a:off x="5862263" y="314790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S3 파일, 피처등 수동 지정 요소 </a:t>
            </a:r>
            <a:r>
              <a:rPr b="1" lang="ko" sz="1000">
                <a:solidFill>
                  <a:schemeClr val="dk2"/>
                </a:solidFill>
                <a:latin typeface="Lato"/>
                <a:ea typeface="Lato"/>
                <a:cs typeface="Lato"/>
                <a:sym typeface="Lato"/>
              </a:rPr>
              <a:t>노코드 처리</a:t>
            </a:r>
            <a:endParaRPr b="1"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sp>
        <p:nvSpPr>
          <p:cNvPr id="572" name="Google Shape;572;p25"/>
          <p:cNvSpPr txBox="1"/>
          <p:nvPr/>
        </p:nvSpPr>
        <p:spPr>
          <a:xfrm>
            <a:off x="7409294" y="3153163"/>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모델 재학습 트리거,</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MLflow, DB 기반 모델 이력 관리</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sp>
        <p:nvSpPr>
          <p:cNvPr id="573" name="Google Shape;573;p25"/>
          <p:cNvSpPr txBox="1"/>
          <p:nvPr/>
        </p:nvSpPr>
        <p:spPr>
          <a:xfrm>
            <a:off x="4308165" y="3874788"/>
            <a:ext cx="13731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부서/역할 기반 운영 파이프라인 체계 확립</a:t>
            </a:r>
            <a:endParaRPr sz="1000">
              <a:solidFill>
                <a:schemeClr val="dk2"/>
              </a:solidFill>
              <a:latin typeface="Lato"/>
              <a:ea typeface="Lato"/>
              <a:cs typeface="Lato"/>
              <a:sym typeface="Lato"/>
            </a:endParaRPr>
          </a:p>
        </p:txBody>
      </p:sp>
      <p:sp>
        <p:nvSpPr>
          <p:cNvPr id="574" name="Google Shape;574;p25"/>
          <p:cNvSpPr txBox="1"/>
          <p:nvPr/>
        </p:nvSpPr>
        <p:spPr>
          <a:xfrm>
            <a:off x="5857110" y="387480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간편한 과정</a:t>
            </a:r>
            <a:r>
              <a:rPr lang="ko" sz="1000">
                <a:solidFill>
                  <a:schemeClr val="dk2"/>
                </a:solidFill>
                <a:latin typeface="Lato"/>
                <a:ea typeface="Lato"/>
                <a:cs typeface="Lato"/>
                <a:sym typeface="Lato"/>
              </a:rPr>
              <a:t>으로 </a:t>
            </a:r>
            <a:r>
              <a:rPr b="1" lang="ko" sz="1000">
                <a:solidFill>
                  <a:schemeClr val="dk2"/>
                </a:solidFill>
                <a:latin typeface="Lato"/>
                <a:ea typeface="Lato"/>
                <a:cs typeface="Lato"/>
                <a:sym typeface="Lato"/>
              </a:rPr>
              <a:t>전문인력 없이 </a:t>
            </a:r>
            <a:r>
              <a:rPr lang="ko" sz="1000">
                <a:solidFill>
                  <a:schemeClr val="dk2"/>
                </a:solidFill>
                <a:latin typeface="Lato"/>
                <a:ea typeface="Lato"/>
                <a:cs typeface="Lato"/>
                <a:sym typeface="Lato"/>
              </a:rPr>
              <a:t>효과적인 </a:t>
            </a:r>
            <a:r>
              <a:rPr b="1" lang="ko" sz="1000">
                <a:solidFill>
                  <a:schemeClr val="dk2"/>
                </a:solidFill>
                <a:latin typeface="Lato"/>
                <a:ea typeface="Lato"/>
                <a:cs typeface="Lato"/>
                <a:sym typeface="Lato"/>
              </a:rPr>
              <a:t>파이프라인 관리</a:t>
            </a:r>
            <a:endParaRPr b="1" sz="1000">
              <a:solidFill>
                <a:schemeClr val="dk2"/>
              </a:solidFill>
              <a:latin typeface="Lato"/>
              <a:ea typeface="Lato"/>
              <a:cs typeface="Lato"/>
              <a:sym typeface="Lato"/>
            </a:endParaRPr>
          </a:p>
        </p:txBody>
      </p:sp>
      <p:sp>
        <p:nvSpPr>
          <p:cNvPr id="575" name="Google Shape;575;p25"/>
          <p:cNvSpPr txBox="1"/>
          <p:nvPr/>
        </p:nvSpPr>
        <p:spPr>
          <a:xfrm>
            <a:off x="7389738" y="3846950"/>
            <a:ext cx="14181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모델 </a:t>
            </a:r>
            <a:r>
              <a:rPr b="1" lang="ko" sz="1000">
                <a:solidFill>
                  <a:schemeClr val="dk2"/>
                </a:solidFill>
                <a:latin typeface="Lato"/>
                <a:ea typeface="Lato"/>
                <a:cs typeface="Lato"/>
                <a:sym typeface="Lato"/>
              </a:rPr>
              <a:t>성능 최적화</a:t>
            </a:r>
            <a:r>
              <a:rPr lang="ko" sz="1000">
                <a:solidFill>
                  <a:schemeClr val="dk2"/>
                </a:solidFill>
                <a:latin typeface="Lato"/>
                <a:ea typeface="Lato"/>
                <a:cs typeface="Lato"/>
                <a:sym typeface="Lato"/>
              </a:rPr>
              <a:t>, </a:t>
            </a:r>
            <a:endParaRPr sz="1000">
              <a:solidFill>
                <a:schemeClr val="dk2"/>
              </a:solidFill>
              <a:latin typeface="Lato"/>
              <a:ea typeface="Lato"/>
              <a:cs typeface="Lato"/>
              <a:sym typeface="Lato"/>
            </a:endParaRPr>
          </a:p>
          <a:p>
            <a:pPr indent="0" lvl="0" marL="0" rtl="0" algn="l">
              <a:spcBef>
                <a:spcPts val="0"/>
              </a:spcBef>
              <a:spcAft>
                <a:spcPts val="0"/>
              </a:spcAft>
              <a:buNone/>
            </a:pPr>
            <a:r>
              <a:rPr b="1" lang="ko" sz="1000">
                <a:solidFill>
                  <a:schemeClr val="dk2"/>
                </a:solidFill>
                <a:latin typeface="Lato"/>
                <a:ea typeface="Lato"/>
                <a:cs typeface="Lato"/>
                <a:sym typeface="Lato"/>
              </a:rPr>
              <a:t>전문인력 없이 </a:t>
            </a:r>
            <a:r>
              <a:rPr lang="ko" sz="1000">
                <a:solidFill>
                  <a:schemeClr val="dk2"/>
                </a:solidFill>
                <a:latin typeface="Lato"/>
                <a:ea typeface="Lato"/>
                <a:cs typeface="Lato"/>
                <a:sym typeface="Lato"/>
              </a:rPr>
              <a:t>효과적인 </a:t>
            </a:r>
            <a:r>
              <a:rPr b="1" lang="ko" sz="1000">
                <a:solidFill>
                  <a:schemeClr val="dk2"/>
                </a:solidFill>
                <a:latin typeface="Lato"/>
                <a:ea typeface="Lato"/>
                <a:cs typeface="Lato"/>
                <a:sym typeface="Lato"/>
              </a:rPr>
              <a:t>유지보수 </a:t>
            </a:r>
            <a:endParaRPr b="1" sz="1000">
              <a:solidFill>
                <a:schemeClr val="dk2"/>
              </a:solidFill>
              <a:latin typeface="Lato"/>
              <a:ea typeface="Lato"/>
              <a:cs typeface="Lato"/>
              <a:sym typeface="Lato"/>
            </a:endParaRPr>
          </a:p>
        </p:txBody>
      </p:sp>
      <p:sp>
        <p:nvSpPr>
          <p:cNvPr id="576" name="Google Shape;576;p25"/>
          <p:cNvSpPr txBox="1"/>
          <p:nvPr/>
        </p:nvSpPr>
        <p:spPr>
          <a:xfrm>
            <a:off x="4318988" y="2514463"/>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현장과 다른 뷰 혼재로</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접근 혼선 가능</a:t>
            </a:r>
            <a:endParaRPr sz="1000">
              <a:solidFill>
                <a:schemeClr val="dk2"/>
              </a:solidFill>
              <a:latin typeface="Lato"/>
              <a:ea typeface="Lato"/>
              <a:cs typeface="Lato"/>
              <a:sym typeface="Lato"/>
            </a:endParaRPr>
          </a:p>
        </p:txBody>
      </p:sp>
      <p:sp>
        <p:nvSpPr>
          <p:cNvPr id="577" name="Google Shape;577;p25"/>
          <p:cNvSpPr txBox="1"/>
          <p:nvPr/>
        </p:nvSpPr>
        <p:spPr>
          <a:xfrm>
            <a:off x="5885426" y="251445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데이터 </a:t>
            </a:r>
            <a:r>
              <a:rPr lang="ko" sz="1000">
                <a:solidFill>
                  <a:schemeClr val="dk2"/>
                </a:solidFill>
                <a:latin typeface="Lato"/>
                <a:ea typeface="Lato"/>
                <a:cs typeface="Lato"/>
                <a:sym typeface="Lato"/>
              </a:rPr>
              <a:t>및 </a:t>
            </a:r>
            <a:r>
              <a:rPr b="1" lang="ko" sz="1000">
                <a:solidFill>
                  <a:schemeClr val="dk2"/>
                </a:solidFill>
                <a:latin typeface="Lato"/>
                <a:ea typeface="Lato"/>
                <a:cs typeface="Lato"/>
                <a:sym typeface="Lato"/>
              </a:rPr>
              <a:t>머신 이해도</a:t>
            </a:r>
            <a:r>
              <a:rPr lang="ko" sz="1000">
                <a:solidFill>
                  <a:schemeClr val="dk2"/>
                </a:solidFill>
                <a:latin typeface="Lato"/>
                <a:ea typeface="Lato"/>
                <a:cs typeface="Lato"/>
                <a:sym typeface="Lato"/>
              </a:rPr>
              <a:t>에 따른 </a:t>
            </a:r>
            <a:r>
              <a:rPr b="1" lang="ko" sz="1000">
                <a:solidFill>
                  <a:schemeClr val="dk2"/>
                </a:solidFill>
                <a:latin typeface="Lato"/>
                <a:ea typeface="Lato"/>
                <a:cs typeface="Lato"/>
                <a:sym typeface="Lato"/>
              </a:rPr>
              <a:t> 사용 한계</a:t>
            </a:r>
            <a:endParaRPr b="1" sz="1000">
              <a:solidFill>
                <a:schemeClr val="dk2"/>
              </a:solidFill>
              <a:latin typeface="Lato"/>
              <a:ea typeface="Lato"/>
              <a:cs typeface="Lato"/>
              <a:sym typeface="Lato"/>
            </a:endParaRPr>
          </a:p>
        </p:txBody>
      </p:sp>
      <p:sp>
        <p:nvSpPr>
          <p:cNvPr id="578" name="Google Shape;578;p25"/>
          <p:cNvSpPr txBox="1"/>
          <p:nvPr/>
        </p:nvSpPr>
        <p:spPr>
          <a:xfrm>
            <a:off x="7417202" y="2514463"/>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재학습 타이밍</a:t>
            </a:r>
            <a:r>
              <a:rPr lang="ko" sz="1000">
                <a:solidFill>
                  <a:schemeClr val="dk2"/>
                </a:solidFill>
                <a:latin typeface="Lato"/>
                <a:ea typeface="Lato"/>
                <a:cs typeface="Lato"/>
                <a:sym typeface="Lato"/>
              </a:rPr>
              <a:t> 불명확,</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모델 이력 관리 부족</a:t>
            </a:r>
            <a:endParaRPr sz="1000">
              <a:solidFill>
                <a:schemeClr val="dk2"/>
              </a:solidFill>
              <a:latin typeface="Lato"/>
              <a:ea typeface="Lato"/>
              <a:cs typeface="Lato"/>
              <a:sym typeface="Lato"/>
            </a:endParaRPr>
          </a:p>
        </p:txBody>
      </p:sp>
      <p:cxnSp>
        <p:nvCxnSpPr>
          <p:cNvPr id="579" name="Google Shape;579;p25"/>
          <p:cNvCxnSpPr/>
          <p:nvPr/>
        </p:nvCxnSpPr>
        <p:spPr>
          <a:xfrm rot="10800000">
            <a:off x="5782526" y="1999188"/>
            <a:ext cx="5700" cy="2417100"/>
          </a:xfrm>
          <a:prstGeom prst="straightConnector1">
            <a:avLst/>
          </a:prstGeom>
          <a:noFill/>
          <a:ln cap="flat" cmpd="sng" w="9525">
            <a:solidFill>
              <a:srgbClr val="D4D4D4"/>
            </a:solidFill>
            <a:prstDash val="solid"/>
            <a:round/>
            <a:headEnd len="med" w="med" type="none"/>
            <a:tailEnd len="med" w="med" type="none"/>
          </a:ln>
        </p:spPr>
      </p:cxnSp>
      <p:sp>
        <p:nvSpPr>
          <p:cNvPr id="580" name="Google Shape;580;p25"/>
          <p:cNvSpPr/>
          <p:nvPr/>
        </p:nvSpPr>
        <p:spPr>
          <a:xfrm rot="-5400000">
            <a:off x="3620970" y="1638788"/>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p25"/>
          <p:cNvSpPr/>
          <p:nvPr/>
        </p:nvSpPr>
        <p:spPr>
          <a:xfrm rot="-5400000">
            <a:off x="3620970" y="2313888"/>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p25"/>
          <p:cNvSpPr/>
          <p:nvPr/>
        </p:nvSpPr>
        <p:spPr>
          <a:xfrm>
            <a:off x="3310349" y="1965963"/>
            <a:ext cx="887700" cy="32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chemeClr val="lt1"/>
                </a:solidFill>
                <a:latin typeface="Times New Roman"/>
                <a:ea typeface="Times New Roman"/>
                <a:cs typeface="Times New Roman"/>
                <a:sym typeface="Times New Roman"/>
              </a:rPr>
              <a:t>Activity/</a:t>
            </a:r>
            <a:endParaRPr sz="1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000">
                <a:solidFill>
                  <a:schemeClr val="lt1"/>
                </a:solidFill>
                <a:latin typeface="Times New Roman"/>
                <a:ea typeface="Times New Roman"/>
                <a:cs typeface="Times New Roman"/>
                <a:sym typeface="Times New Roman"/>
              </a:rPr>
              <a:t>Interaction</a:t>
            </a:r>
            <a:endParaRPr sz="1000">
              <a:solidFill>
                <a:schemeClr val="lt1"/>
              </a:solidFill>
              <a:latin typeface="Times New Roman"/>
              <a:ea typeface="Times New Roman"/>
              <a:cs typeface="Times New Roman"/>
              <a:sym typeface="Times New Roman"/>
            </a:endParaRPr>
          </a:p>
        </p:txBody>
      </p:sp>
      <p:sp>
        <p:nvSpPr>
          <p:cNvPr id="583" name="Google Shape;583;p25"/>
          <p:cNvSpPr/>
          <p:nvPr/>
        </p:nvSpPr>
        <p:spPr>
          <a:xfrm>
            <a:off x="3306997" y="2598663"/>
            <a:ext cx="887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Pain </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Points</a:t>
            </a:r>
            <a:endParaRPr sz="1100">
              <a:solidFill>
                <a:schemeClr val="lt1"/>
              </a:solidFill>
              <a:latin typeface="Times New Roman"/>
              <a:ea typeface="Times New Roman"/>
              <a:cs typeface="Times New Roman"/>
              <a:sym typeface="Times New Roman"/>
            </a:endParaRPr>
          </a:p>
        </p:txBody>
      </p:sp>
      <p:sp>
        <p:nvSpPr>
          <p:cNvPr id="584" name="Google Shape;584;p25"/>
          <p:cNvSpPr/>
          <p:nvPr/>
        </p:nvSpPr>
        <p:spPr>
          <a:xfrm rot="-5400000">
            <a:off x="3620970" y="3005588"/>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p25"/>
          <p:cNvSpPr/>
          <p:nvPr/>
        </p:nvSpPr>
        <p:spPr>
          <a:xfrm>
            <a:off x="3301163" y="3296588"/>
            <a:ext cx="887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Design </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Intent</a:t>
            </a:r>
            <a:endParaRPr sz="1100">
              <a:solidFill>
                <a:schemeClr val="lt1"/>
              </a:solidFill>
              <a:latin typeface="Times New Roman"/>
              <a:ea typeface="Times New Roman"/>
              <a:cs typeface="Times New Roman"/>
              <a:sym typeface="Times New Roman"/>
            </a:endParaRPr>
          </a:p>
        </p:txBody>
      </p:sp>
      <p:sp>
        <p:nvSpPr>
          <p:cNvPr id="586" name="Google Shape;586;p25"/>
          <p:cNvSpPr/>
          <p:nvPr/>
        </p:nvSpPr>
        <p:spPr>
          <a:xfrm rot="-5400000">
            <a:off x="3621900" y="3706963"/>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25"/>
          <p:cNvSpPr/>
          <p:nvPr/>
        </p:nvSpPr>
        <p:spPr>
          <a:xfrm>
            <a:off x="3319200" y="4003813"/>
            <a:ext cx="887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Strategic</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Value</a:t>
            </a:r>
            <a:endParaRPr sz="1100">
              <a:solidFill>
                <a:schemeClr val="lt1"/>
              </a:solidFill>
              <a:latin typeface="Times New Roman"/>
              <a:ea typeface="Times New Roman"/>
              <a:cs typeface="Times New Roman"/>
              <a:sym typeface="Times New Roman"/>
            </a:endParaRPr>
          </a:p>
        </p:txBody>
      </p:sp>
      <p:sp>
        <p:nvSpPr>
          <p:cNvPr id="588" name="Google Shape;588;p25"/>
          <p:cNvSpPr/>
          <p:nvPr/>
        </p:nvSpPr>
        <p:spPr>
          <a:xfrm>
            <a:off x="5868902" y="1256288"/>
            <a:ext cx="1253400" cy="378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200">
                <a:solidFill>
                  <a:srgbClr val="003087"/>
                </a:solidFill>
                <a:latin typeface="Lato"/>
                <a:ea typeface="Lato"/>
                <a:cs typeface="Lato"/>
                <a:sym typeface="Lato"/>
              </a:rPr>
              <a:t>파이프라인 관리</a:t>
            </a:r>
            <a:endParaRPr b="1" sz="1200">
              <a:solidFill>
                <a:srgbClr val="003087"/>
              </a:solidFill>
              <a:latin typeface="Lato"/>
              <a:ea typeface="Lato"/>
              <a:cs typeface="Lato"/>
              <a:sym typeface="Lato"/>
            </a:endParaRPr>
          </a:p>
        </p:txBody>
      </p:sp>
      <p:sp>
        <p:nvSpPr>
          <p:cNvPr id="589" name="Google Shape;589;p25"/>
          <p:cNvSpPr/>
          <p:nvPr/>
        </p:nvSpPr>
        <p:spPr>
          <a:xfrm>
            <a:off x="7412144" y="1258413"/>
            <a:ext cx="1253400" cy="378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200">
                <a:solidFill>
                  <a:srgbClr val="003087"/>
                </a:solidFill>
                <a:latin typeface="Lato"/>
                <a:ea typeface="Lato"/>
                <a:cs typeface="Lato"/>
                <a:sym typeface="Lato"/>
              </a:rPr>
              <a:t>모델 관리</a:t>
            </a:r>
            <a:endParaRPr b="1" sz="1200">
              <a:solidFill>
                <a:srgbClr val="003087"/>
              </a:solidFill>
              <a:latin typeface="Lato"/>
              <a:ea typeface="Lato"/>
              <a:cs typeface="Lato"/>
              <a:sym typeface="Lato"/>
            </a:endParaRPr>
          </a:p>
        </p:txBody>
      </p:sp>
      <p:cxnSp>
        <p:nvCxnSpPr>
          <p:cNvPr id="590" name="Google Shape;590;p25"/>
          <p:cNvCxnSpPr/>
          <p:nvPr/>
        </p:nvCxnSpPr>
        <p:spPr>
          <a:xfrm rot="10800000">
            <a:off x="7320907" y="1990113"/>
            <a:ext cx="5700" cy="2417100"/>
          </a:xfrm>
          <a:prstGeom prst="straightConnector1">
            <a:avLst/>
          </a:prstGeom>
          <a:noFill/>
          <a:ln cap="flat" cmpd="sng" w="9525">
            <a:solidFill>
              <a:srgbClr val="D4D4D4"/>
            </a:solidFill>
            <a:prstDash val="solid"/>
            <a:round/>
            <a:headEnd len="med" w="med" type="none"/>
            <a:tailEnd len="med" w="med" type="none"/>
          </a:ln>
        </p:spPr>
      </p:cxnSp>
      <p:sp>
        <p:nvSpPr>
          <p:cNvPr id="591" name="Google Shape;591;p25"/>
          <p:cNvSpPr txBox="1"/>
          <p:nvPr/>
        </p:nvSpPr>
        <p:spPr>
          <a:xfrm>
            <a:off x="3305850" y="505025"/>
            <a:ext cx="51723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100">
                <a:solidFill>
                  <a:schemeClr val="dk2"/>
                </a:solidFill>
                <a:latin typeface="Lato"/>
                <a:ea typeface="Lato"/>
                <a:cs typeface="Lato"/>
                <a:sym typeface="Lato"/>
              </a:rPr>
              <a:t>AI 파이프라인을 자동화하고 성능 관리를 체계화하여</a:t>
            </a:r>
            <a:endParaRPr i="1" sz="1100">
              <a:solidFill>
                <a:schemeClr val="dk2"/>
              </a:solidFill>
              <a:latin typeface="Lato"/>
              <a:ea typeface="Lato"/>
              <a:cs typeface="Lato"/>
              <a:sym typeface="Lato"/>
            </a:endParaRPr>
          </a:p>
          <a:p>
            <a:pPr indent="0" lvl="0" marL="0" rtl="0" algn="l">
              <a:spcBef>
                <a:spcPts val="0"/>
              </a:spcBef>
              <a:spcAft>
                <a:spcPts val="0"/>
              </a:spcAft>
              <a:buNone/>
            </a:pPr>
            <a:r>
              <a:rPr i="1" lang="ko" sz="1100">
                <a:solidFill>
                  <a:schemeClr val="dk2"/>
                </a:solidFill>
                <a:latin typeface="Lato"/>
                <a:ea typeface="Lato"/>
                <a:cs typeface="Lato"/>
                <a:sym typeface="Lato"/>
              </a:rPr>
              <a:t>데이터 및 AI 모델의 사용을 최적화한 </a:t>
            </a:r>
            <a:r>
              <a:rPr i="1" lang="ko" sz="1100">
                <a:solidFill>
                  <a:schemeClr val="dk2"/>
                </a:solidFill>
                <a:latin typeface="Lato"/>
                <a:ea typeface="Lato"/>
                <a:cs typeface="Lato"/>
                <a:sym typeface="Lato"/>
              </a:rPr>
              <a:t>운영 구조</a:t>
            </a:r>
            <a:endParaRPr i="1" sz="110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26"/>
          <p:cNvSpPr/>
          <p:nvPr/>
        </p:nvSpPr>
        <p:spPr>
          <a:xfrm>
            <a:off x="9405025" y="1259125"/>
            <a:ext cx="15261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로그인/회원가입</a:t>
            </a:r>
            <a:endParaRPr/>
          </a:p>
        </p:txBody>
      </p:sp>
      <p:sp>
        <p:nvSpPr>
          <p:cNvPr id="597" name="Google Shape;597;p26"/>
          <p:cNvSpPr/>
          <p:nvPr/>
        </p:nvSpPr>
        <p:spPr>
          <a:xfrm>
            <a:off x="11288313" y="1259125"/>
            <a:ext cx="15261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생산 현황 확인</a:t>
            </a:r>
            <a:endParaRPr/>
          </a:p>
        </p:txBody>
      </p:sp>
      <p:sp>
        <p:nvSpPr>
          <p:cNvPr id="598" name="Google Shape;598;p26"/>
          <p:cNvSpPr/>
          <p:nvPr/>
        </p:nvSpPr>
        <p:spPr>
          <a:xfrm>
            <a:off x="13233050" y="1259125"/>
            <a:ext cx="15261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불량 확인/피드백</a:t>
            </a:r>
            <a:endParaRPr/>
          </a:p>
        </p:txBody>
      </p:sp>
      <p:sp>
        <p:nvSpPr>
          <p:cNvPr id="599" name="Google Shape;599;p26"/>
          <p:cNvSpPr txBox="1"/>
          <p:nvPr/>
        </p:nvSpPr>
        <p:spPr>
          <a:xfrm>
            <a:off x="9333325" y="1976050"/>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생산담당자</a:t>
            </a:r>
            <a:r>
              <a:rPr lang="ko" sz="1100">
                <a:solidFill>
                  <a:schemeClr val="dk2"/>
                </a:solidFill>
              </a:rPr>
              <a:t> 권한으로 시스템 진입</a:t>
            </a:r>
            <a:endParaRPr sz="1100">
              <a:solidFill>
                <a:schemeClr val="dk2"/>
              </a:solidFill>
            </a:endParaRPr>
          </a:p>
        </p:txBody>
      </p:sp>
      <p:sp>
        <p:nvSpPr>
          <p:cNvPr id="600" name="Google Shape;600;p26"/>
          <p:cNvSpPr txBox="1"/>
          <p:nvPr/>
        </p:nvSpPr>
        <p:spPr>
          <a:xfrm>
            <a:off x="11283188" y="1976050"/>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불량건수, 생산 형황 등 현장에 필요한 데이터 확인</a:t>
            </a:r>
            <a:endParaRPr sz="1100">
              <a:solidFill>
                <a:schemeClr val="dk2"/>
              </a:solidFill>
            </a:endParaRPr>
          </a:p>
        </p:txBody>
      </p:sp>
      <p:sp>
        <p:nvSpPr>
          <p:cNvPr id="601" name="Google Shape;601;p26"/>
          <p:cNvSpPr txBox="1"/>
          <p:nvPr/>
        </p:nvSpPr>
        <p:spPr>
          <a:xfrm>
            <a:off x="13161350" y="1976050"/>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불량 알람 발동 시 해당 이미지/센서 확인 및 불량 여부 수정</a:t>
            </a:r>
            <a:endParaRPr sz="1100">
              <a:solidFill>
                <a:schemeClr val="dk2"/>
              </a:solidFill>
            </a:endParaRPr>
          </a:p>
        </p:txBody>
      </p:sp>
      <p:sp>
        <p:nvSpPr>
          <p:cNvPr id="602" name="Google Shape;602;p26"/>
          <p:cNvSpPr txBox="1"/>
          <p:nvPr/>
        </p:nvSpPr>
        <p:spPr>
          <a:xfrm>
            <a:off x="11283200" y="2741725"/>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색상 기반 효과적인 UI </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
        <p:nvSpPr>
          <p:cNvPr id="603" name="Google Shape;603;p26"/>
          <p:cNvSpPr txBox="1"/>
          <p:nvPr/>
        </p:nvSpPr>
        <p:spPr>
          <a:xfrm>
            <a:off x="13161350" y="2741725"/>
            <a:ext cx="17259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불량 이미지/센서 확인 및 수동 라벨 보정 후 노코딩으로 DB 수정 </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
        <p:nvSpPr>
          <p:cNvPr id="604" name="Google Shape;604;p26"/>
          <p:cNvSpPr txBox="1"/>
          <p:nvPr/>
        </p:nvSpPr>
        <p:spPr>
          <a:xfrm>
            <a:off x="9333325" y="3745450"/>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부서/역할 기반 모듈화 </a:t>
            </a:r>
            <a:endParaRPr sz="1100">
              <a:solidFill>
                <a:schemeClr val="dk2"/>
              </a:solidFill>
            </a:endParaRPr>
          </a:p>
        </p:txBody>
      </p:sp>
      <p:sp>
        <p:nvSpPr>
          <p:cNvPr id="605" name="Google Shape;605;p26"/>
          <p:cNvSpPr txBox="1"/>
          <p:nvPr/>
        </p:nvSpPr>
        <p:spPr>
          <a:xfrm>
            <a:off x="11289350" y="3795425"/>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현장 판단을 도움</a:t>
            </a:r>
            <a:endParaRPr sz="1100">
              <a:solidFill>
                <a:schemeClr val="dk2"/>
              </a:solidFill>
            </a:endParaRPr>
          </a:p>
        </p:txBody>
      </p:sp>
      <p:sp>
        <p:nvSpPr>
          <p:cNvPr id="606" name="Google Shape;606;p26"/>
          <p:cNvSpPr txBox="1"/>
          <p:nvPr/>
        </p:nvSpPr>
        <p:spPr>
          <a:xfrm>
            <a:off x="13161350" y="3795425"/>
            <a:ext cx="16515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사용자 주도 개선 루프 구현</a:t>
            </a:r>
            <a:endParaRPr sz="1100">
              <a:solidFill>
                <a:schemeClr val="dk2"/>
              </a:solidFill>
            </a:endParaRPr>
          </a:p>
        </p:txBody>
      </p:sp>
      <p:sp>
        <p:nvSpPr>
          <p:cNvPr id="607" name="Google Shape;607;p26"/>
          <p:cNvSpPr txBox="1"/>
          <p:nvPr/>
        </p:nvSpPr>
        <p:spPr>
          <a:xfrm>
            <a:off x="9330250" y="2739288"/>
            <a:ext cx="1782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2"/>
                </a:solidFill>
              </a:rPr>
              <a:t>생산담당자</a:t>
            </a:r>
            <a:r>
              <a:rPr lang="ko" sz="1100">
                <a:solidFill>
                  <a:schemeClr val="dk2"/>
                </a:solidFill>
              </a:rPr>
              <a:t> 화면 자동 라우팅</a:t>
            </a:r>
            <a:endParaRPr sz="1100">
              <a:solidFill>
                <a:schemeClr val="dk2"/>
              </a:solidFill>
            </a:endParaRPr>
          </a:p>
        </p:txBody>
      </p:sp>
      <p:pic>
        <p:nvPicPr>
          <p:cNvPr id="608" name="Google Shape;608;p26" title="archi.drawio (2).png"/>
          <p:cNvPicPr preferRelativeResize="0"/>
          <p:nvPr/>
        </p:nvPicPr>
        <p:blipFill>
          <a:blip r:embed="rId3">
            <a:alphaModFix/>
          </a:blip>
          <a:stretch>
            <a:fillRect/>
          </a:stretch>
        </p:blipFill>
        <p:spPr>
          <a:xfrm>
            <a:off x="7448950" y="182913"/>
            <a:ext cx="1382256" cy="804775"/>
          </a:xfrm>
          <a:prstGeom prst="rect">
            <a:avLst/>
          </a:prstGeom>
          <a:noFill/>
          <a:ln>
            <a:noFill/>
          </a:ln>
        </p:spPr>
      </p:pic>
      <p:sp>
        <p:nvSpPr>
          <p:cNvPr id="609" name="Google Shape;609;p26"/>
          <p:cNvSpPr/>
          <p:nvPr/>
        </p:nvSpPr>
        <p:spPr>
          <a:xfrm>
            <a:off x="-299900" y="0"/>
            <a:ext cx="3420900" cy="5143500"/>
          </a:xfrm>
          <a:prstGeom prst="rect">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0" name="Google Shape;610;p26" title="Os-X-No-Background.png"/>
          <p:cNvPicPr preferRelativeResize="0"/>
          <p:nvPr/>
        </p:nvPicPr>
        <p:blipFill>
          <a:blip r:embed="rId4">
            <a:alphaModFix/>
          </a:blip>
          <a:stretch>
            <a:fillRect/>
          </a:stretch>
        </p:blipFill>
        <p:spPr>
          <a:xfrm>
            <a:off x="94650" y="2439175"/>
            <a:ext cx="2907175" cy="2418350"/>
          </a:xfrm>
          <a:prstGeom prst="rect">
            <a:avLst/>
          </a:prstGeom>
          <a:noFill/>
          <a:ln>
            <a:noFill/>
          </a:ln>
        </p:spPr>
      </p:pic>
      <p:pic>
        <p:nvPicPr>
          <p:cNvPr id="611" name="Google Shape;611;p26" title="Os-X-No-Background.png"/>
          <p:cNvPicPr preferRelativeResize="0"/>
          <p:nvPr/>
        </p:nvPicPr>
        <p:blipFill>
          <a:blip r:embed="rId4">
            <a:alphaModFix/>
          </a:blip>
          <a:stretch>
            <a:fillRect/>
          </a:stretch>
        </p:blipFill>
        <p:spPr>
          <a:xfrm>
            <a:off x="94650" y="2439175"/>
            <a:ext cx="2907175" cy="2418350"/>
          </a:xfrm>
          <a:prstGeom prst="rect">
            <a:avLst/>
          </a:prstGeom>
          <a:noFill/>
          <a:ln>
            <a:noFill/>
          </a:ln>
        </p:spPr>
      </p:pic>
      <p:sp>
        <p:nvSpPr>
          <p:cNvPr id="612" name="Google Shape;612;p26"/>
          <p:cNvSpPr/>
          <p:nvPr/>
        </p:nvSpPr>
        <p:spPr>
          <a:xfrm>
            <a:off x="7783350" y="859925"/>
            <a:ext cx="150600" cy="51900"/>
          </a:xfrm>
          <a:prstGeom prst="rect">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3" name="Google Shape;613;p26"/>
          <p:cNvSpPr/>
          <p:nvPr/>
        </p:nvSpPr>
        <p:spPr>
          <a:xfrm>
            <a:off x="8222575" y="859925"/>
            <a:ext cx="384000" cy="90000"/>
          </a:xfrm>
          <a:prstGeom prst="rect">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14" name="Google Shape;614;p26"/>
          <p:cNvGrpSpPr/>
          <p:nvPr/>
        </p:nvGrpSpPr>
        <p:grpSpPr>
          <a:xfrm>
            <a:off x="3436336" y="4711025"/>
            <a:ext cx="5376235" cy="292457"/>
            <a:chOff x="43957" y="4798330"/>
            <a:chExt cx="7549832" cy="403500"/>
          </a:xfrm>
        </p:grpSpPr>
        <p:sp>
          <p:nvSpPr>
            <p:cNvPr id="615" name="Google Shape;615;p26"/>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1. Introduction</a:t>
              </a:r>
              <a:endParaRPr sz="700">
                <a:solidFill>
                  <a:srgbClr val="595959"/>
                </a:solidFill>
                <a:latin typeface="Lato"/>
                <a:ea typeface="Lato"/>
                <a:cs typeface="Lato"/>
                <a:sym typeface="Lato"/>
              </a:endParaRPr>
            </a:p>
          </p:txBody>
        </p:sp>
        <p:sp>
          <p:nvSpPr>
            <p:cNvPr id="616" name="Google Shape;616;p26"/>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2. Executive Summary</a:t>
              </a:r>
              <a:endParaRPr sz="700">
                <a:solidFill>
                  <a:srgbClr val="595959"/>
                </a:solidFill>
                <a:latin typeface="Lato"/>
                <a:ea typeface="Lato"/>
                <a:cs typeface="Lato"/>
                <a:sym typeface="Lato"/>
              </a:endParaRPr>
            </a:p>
          </p:txBody>
        </p:sp>
        <p:sp>
          <p:nvSpPr>
            <p:cNvPr id="617" name="Google Shape;617;p26"/>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3. 솔루션 개요</a:t>
              </a:r>
              <a:endParaRPr sz="700">
                <a:solidFill>
                  <a:schemeClr val="dk2"/>
                </a:solidFill>
                <a:latin typeface="Lato"/>
                <a:ea typeface="Lato"/>
                <a:cs typeface="Lato"/>
                <a:sym typeface="Lato"/>
              </a:endParaRPr>
            </a:p>
          </p:txBody>
        </p:sp>
        <p:sp>
          <p:nvSpPr>
            <p:cNvPr id="618" name="Google Shape;618;p26"/>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48D"/>
                  </a:solidFill>
                  <a:latin typeface="Lato"/>
                  <a:ea typeface="Lato"/>
                  <a:cs typeface="Lato"/>
                  <a:sym typeface="Lato"/>
                </a:rPr>
                <a:t>4. 솔루션 운영 구조</a:t>
              </a:r>
              <a:endParaRPr b="1" sz="700">
                <a:solidFill>
                  <a:srgbClr val="00348D"/>
                </a:solidFill>
                <a:latin typeface="Lato"/>
                <a:ea typeface="Lato"/>
                <a:cs typeface="Lato"/>
                <a:sym typeface="Lato"/>
              </a:endParaRPr>
            </a:p>
          </p:txBody>
        </p:sp>
        <p:sp>
          <p:nvSpPr>
            <p:cNvPr id="619" name="Google Shape;619;p26"/>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620" name="Google Shape;620;p26"/>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621" name="Google Shape;621;p26"/>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622" name="Google Shape;622;p26"/>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623" name="Google Shape;623;p26"/>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624" name="Google Shape;624;p26"/>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625" name="Google Shape;625;p26"/>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sp>
        <p:nvSpPr>
          <p:cNvPr id="626" name="Google Shape;626;p26"/>
          <p:cNvSpPr txBox="1"/>
          <p:nvPr>
            <p:ph type="title"/>
          </p:nvPr>
        </p:nvSpPr>
        <p:spPr>
          <a:xfrm>
            <a:off x="94588" y="298950"/>
            <a:ext cx="2907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b="1" lang="ko" sz="2520">
                <a:solidFill>
                  <a:schemeClr val="lt1"/>
                </a:solidFill>
                <a:latin typeface="Lato"/>
                <a:ea typeface="Lato"/>
                <a:cs typeface="Lato"/>
                <a:sym typeface="Lato"/>
              </a:rPr>
              <a:t>페르소나 기반 UX:</a:t>
            </a:r>
            <a:endParaRPr b="1" sz="2520">
              <a:solidFill>
                <a:schemeClr val="lt1"/>
              </a:solidFill>
              <a:latin typeface="Lato"/>
              <a:ea typeface="Lato"/>
              <a:cs typeface="Lato"/>
              <a:sym typeface="Lato"/>
            </a:endParaRPr>
          </a:p>
          <a:p>
            <a:pPr indent="0" lvl="0" marL="0" rtl="0" algn="r">
              <a:spcBef>
                <a:spcPts val="0"/>
              </a:spcBef>
              <a:spcAft>
                <a:spcPts val="0"/>
              </a:spcAft>
              <a:buSzPts val="990"/>
              <a:buNone/>
            </a:pPr>
            <a:r>
              <a:rPr b="1" lang="ko" sz="2520">
                <a:solidFill>
                  <a:schemeClr val="lt1"/>
                </a:solidFill>
                <a:latin typeface="Lato"/>
                <a:ea typeface="Lato"/>
                <a:cs typeface="Lato"/>
                <a:sym typeface="Lato"/>
              </a:rPr>
              <a:t>현장</a:t>
            </a:r>
            <a:r>
              <a:rPr b="1" lang="ko" sz="2520">
                <a:solidFill>
                  <a:schemeClr val="lt1"/>
                </a:solidFill>
                <a:latin typeface="Lato"/>
                <a:ea typeface="Lato"/>
                <a:cs typeface="Lato"/>
                <a:sym typeface="Lato"/>
              </a:rPr>
              <a:t>관리자</a:t>
            </a:r>
            <a:endParaRPr b="1" sz="2520">
              <a:solidFill>
                <a:schemeClr val="lt1"/>
              </a:solidFill>
              <a:latin typeface="Lato"/>
              <a:ea typeface="Lato"/>
              <a:cs typeface="Lato"/>
              <a:sym typeface="Lato"/>
            </a:endParaRPr>
          </a:p>
        </p:txBody>
      </p:sp>
      <p:pic>
        <p:nvPicPr>
          <p:cNvPr id="627" name="Google Shape;627;p26"/>
          <p:cNvPicPr preferRelativeResize="0"/>
          <p:nvPr/>
        </p:nvPicPr>
        <p:blipFill rotWithShape="1">
          <a:blip r:embed="rId5">
            <a:alphaModFix/>
          </a:blip>
          <a:srcRect b="5562" l="0" r="0" t="0"/>
          <a:stretch/>
        </p:blipFill>
        <p:spPr>
          <a:xfrm>
            <a:off x="133862" y="2515750"/>
            <a:ext cx="2828774" cy="1626598"/>
          </a:xfrm>
          <a:prstGeom prst="rect">
            <a:avLst/>
          </a:prstGeom>
          <a:noFill/>
          <a:ln>
            <a:noFill/>
          </a:ln>
        </p:spPr>
      </p:pic>
      <p:sp>
        <p:nvSpPr>
          <p:cNvPr id="628" name="Google Shape;628;p26"/>
          <p:cNvSpPr txBox="1"/>
          <p:nvPr/>
        </p:nvSpPr>
        <p:spPr>
          <a:xfrm>
            <a:off x="94650" y="2022175"/>
            <a:ext cx="26340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lt1"/>
                </a:solidFill>
                <a:latin typeface="Lato"/>
                <a:ea typeface="Lato"/>
                <a:cs typeface="Lato"/>
                <a:sym typeface="Lato"/>
              </a:rPr>
              <a:t>불량 이미지/생산 현황 </a:t>
            </a:r>
            <a:r>
              <a:rPr lang="ko" sz="1200">
                <a:solidFill>
                  <a:schemeClr val="lt1"/>
                </a:solidFill>
                <a:latin typeface="Lato"/>
                <a:ea typeface="Lato"/>
                <a:cs typeface="Lato"/>
                <a:sym typeface="Lato"/>
              </a:rPr>
              <a:t>관</a:t>
            </a:r>
            <a:r>
              <a:rPr lang="ko" sz="1200">
                <a:solidFill>
                  <a:schemeClr val="lt1"/>
                </a:solidFill>
                <a:latin typeface="Lato"/>
                <a:ea typeface="Lato"/>
                <a:cs typeface="Lato"/>
                <a:sym typeface="Lato"/>
              </a:rPr>
              <a:t>리</a:t>
            </a:r>
            <a:r>
              <a:rPr lang="ko" sz="1200">
                <a:solidFill>
                  <a:schemeClr val="lt1"/>
                </a:solidFill>
                <a:latin typeface="Lato"/>
                <a:ea typeface="Lato"/>
                <a:cs typeface="Lato"/>
                <a:sym typeface="Lato"/>
              </a:rPr>
              <a:t> 화면</a:t>
            </a:r>
            <a:endParaRPr sz="1200">
              <a:solidFill>
                <a:schemeClr val="lt1"/>
              </a:solidFill>
              <a:latin typeface="Lato"/>
              <a:ea typeface="Lato"/>
              <a:cs typeface="Lato"/>
              <a:sym typeface="Lato"/>
            </a:endParaRPr>
          </a:p>
        </p:txBody>
      </p:sp>
      <p:pic>
        <p:nvPicPr>
          <p:cNvPr id="629" name="Google Shape;629;p26"/>
          <p:cNvPicPr preferRelativeResize="0"/>
          <p:nvPr/>
        </p:nvPicPr>
        <p:blipFill rotWithShape="1">
          <a:blip r:embed="rId6">
            <a:alphaModFix/>
          </a:blip>
          <a:srcRect b="5132" l="0" r="0" t="0"/>
          <a:stretch/>
        </p:blipFill>
        <p:spPr>
          <a:xfrm>
            <a:off x="140153" y="2515750"/>
            <a:ext cx="2816148" cy="1626601"/>
          </a:xfrm>
          <a:prstGeom prst="rect">
            <a:avLst/>
          </a:prstGeom>
          <a:noFill/>
          <a:ln>
            <a:noFill/>
          </a:ln>
        </p:spPr>
      </p:pic>
      <p:pic>
        <p:nvPicPr>
          <p:cNvPr id="630" name="Google Shape;630;p26" title="Os-X-No-Background.png"/>
          <p:cNvPicPr preferRelativeResize="0"/>
          <p:nvPr/>
        </p:nvPicPr>
        <p:blipFill>
          <a:blip r:embed="rId4">
            <a:alphaModFix/>
          </a:blip>
          <a:stretch>
            <a:fillRect/>
          </a:stretch>
        </p:blipFill>
        <p:spPr>
          <a:xfrm>
            <a:off x="94625" y="2439175"/>
            <a:ext cx="2907175" cy="2418350"/>
          </a:xfrm>
          <a:prstGeom prst="rect">
            <a:avLst/>
          </a:prstGeom>
          <a:noFill/>
          <a:ln>
            <a:noFill/>
          </a:ln>
        </p:spPr>
      </p:pic>
      <p:sp>
        <p:nvSpPr>
          <p:cNvPr id="631" name="Google Shape;631;p26"/>
          <p:cNvSpPr/>
          <p:nvPr/>
        </p:nvSpPr>
        <p:spPr>
          <a:xfrm>
            <a:off x="3305775" y="1134000"/>
            <a:ext cx="5629200" cy="3429600"/>
          </a:xfrm>
          <a:prstGeom prst="rect">
            <a:avLst/>
          </a:prstGeom>
          <a:solidFill>
            <a:schemeClr val="lt2"/>
          </a:solidFill>
          <a:ln cap="flat" cmpd="sng" w="9525">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 name="Google Shape;632;p26"/>
          <p:cNvSpPr/>
          <p:nvPr/>
        </p:nvSpPr>
        <p:spPr>
          <a:xfrm>
            <a:off x="3305775" y="1134000"/>
            <a:ext cx="5629200" cy="604200"/>
          </a:xfrm>
          <a:prstGeom prst="rect">
            <a:avLst/>
          </a:prstGeom>
          <a:solidFill>
            <a:schemeClr val="lt1"/>
          </a:solidFill>
          <a:ln cap="flat" cmpd="sng" w="19050">
            <a:solidFill>
              <a:srgbClr val="E8E8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26"/>
          <p:cNvSpPr/>
          <p:nvPr/>
        </p:nvSpPr>
        <p:spPr>
          <a:xfrm>
            <a:off x="4325730" y="1246638"/>
            <a:ext cx="1253400" cy="378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200">
                <a:solidFill>
                  <a:srgbClr val="003087"/>
                </a:solidFill>
                <a:latin typeface="Lato"/>
                <a:ea typeface="Lato"/>
                <a:cs typeface="Lato"/>
                <a:sym typeface="Lato"/>
              </a:rPr>
              <a:t>로그인/</a:t>
            </a:r>
            <a:endParaRPr b="1" sz="1200">
              <a:solidFill>
                <a:srgbClr val="003087"/>
              </a:solidFill>
              <a:latin typeface="Lato"/>
              <a:ea typeface="Lato"/>
              <a:cs typeface="Lato"/>
              <a:sym typeface="Lato"/>
            </a:endParaRPr>
          </a:p>
          <a:p>
            <a:pPr indent="0" lvl="0" marL="0" rtl="0" algn="l">
              <a:spcBef>
                <a:spcPts val="0"/>
              </a:spcBef>
              <a:spcAft>
                <a:spcPts val="0"/>
              </a:spcAft>
              <a:buNone/>
            </a:pPr>
            <a:r>
              <a:rPr b="1" lang="ko" sz="1200">
                <a:solidFill>
                  <a:srgbClr val="003087"/>
                </a:solidFill>
                <a:latin typeface="Lato"/>
                <a:ea typeface="Lato"/>
                <a:cs typeface="Lato"/>
                <a:sym typeface="Lato"/>
              </a:rPr>
              <a:t>회원가입</a:t>
            </a:r>
            <a:endParaRPr b="1" sz="1200">
              <a:solidFill>
                <a:srgbClr val="003087"/>
              </a:solidFill>
              <a:latin typeface="Lato"/>
              <a:ea typeface="Lato"/>
              <a:cs typeface="Lato"/>
              <a:sym typeface="Lato"/>
            </a:endParaRPr>
          </a:p>
        </p:txBody>
      </p:sp>
      <p:sp>
        <p:nvSpPr>
          <p:cNvPr id="634" name="Google Shape;634;p26"/>
          <p:cNvSpPr txBox="1"/>
          <p:nvPr/>
        </p:nvSpPr>
        <p:spPr>
          <a:xfrm>
            <a:off x="4325729" y="1844225"/>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현장관리자 권한 로그인,</a:t>
            </a:r>
            <a:endParaRPr sz="1000">
              <a:solidFill>
                <a:schemeClr val="dk2"/>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solidFill>
                  <a:schemeClr val="dk2"/>
                </a:solidFill>
                <a:latin typeface="Lato"/>
                <a:ea typeface="Lato"/>
                <a:cs typeface="Lato"/>
                <a:sym typeface="Lato"/>
              </a:rPr>
              <a:t>회원가입 승인 대기시 권한 미부여</a:t>
            </a:r>
            <a:endParaRPr sz="1000">
              <a:solidFill>
                <a:schemeClr val="dk2"/>
              </a:solidFill>
              <a:latin typeface="Lato"/>
              <a:ea typeface="Lato"/>
              <a:cs typeface="Lato"/>
              <a:sym typeface="Lato"/>
            </a:endParaRPr>
          </a:p>
        </p:txBody>
      </p:sp>
      <p:sp>
        <p:nvSpPr>
          <p:cNvPr id="635" name="Google Shape;635;p26"/>
          <p:cNvSpPr txBox="1"/>
          <p:nvPr/>
        </p:nvSpPr>
        <p:spPr>
          <a:xfrm>
            <a:off x="5894606" y="1844225"/>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불량건수, 생산 현황 등 </a:t>
            </a:r>
            <a:endParaRPr sz="1000">
              <a:solidFill>
                <a:schemeClr val="dk2"/>
              </a:solidFill>
              <a:latin typeface="Lato"/>
              <a:ea typeface="Lato"/>
              <a:cs typeface="Lato"/>
              <a:sym typeface="Lato"/>
            </a:endParaRPr>
          </a:p>
          <a:p>
            <a:pPr indent="0" lvl="0" marL="0" rtl="0" algn="l">
              <a:spcBef>
                <a:spcPts val="0"/>
              </a:spcBef>
              <a:spcAft>
                <a:spcPts val="0"/>
              </a:spcAft>
              <a:buNone/>
            </a:pPr>
            <a:r>
              <a:rPr b="1" lang="ko" sz="1000">
                <a:solidFill>
                  <a:schemeClr val="dk2"/>
                </a:solidFill>
                <a:latin typeface="Lato"/>
                <a:ea typeface="Lato"/>
                <a:cs typeface="Lato"/>
                <a:sym typeface="Lato"/>
              </a:rPr>
              <a:t>현장에 필요한 데이터 </a:t>
            </a:r>
            <a:r>
              <a:rPr lang="ko" sz="1000">
                <a:solidFill>
                  <a:schemeClr val="dk2"/>
                </a:solidFill>
                <a:latin typeface="Lato"/>
                <a:ea typeface="Lato"/>
                <a:cs typeface="Lato"/>
                <a:sym typeface="Lato"/>
              </a:rPr>
              <a:t>확인</a:t>
            </a:r>
            <a:endParaRPr sz="1000">
              <a:solidFill>
                <a:schemeClr val="dk2"/>
              </a:solidFill>
              <a:latin typeface="Lato"/>
              <a:ea typeface="Lato"/>
              <a:cs typeface="Lato"/>
              <a:sym typeface="Lato"/>
            </a:endParaRPr>
          </a:p>
        </p:txBody>
      </p:sp>
      <p:sp>
        <p:nvSpPr>
          <p:cNvPr id="636" name="Google Shape;636;p26"/>
          <p:cNvSpPr txBox="1"/>
          <p:nvPr/>
        </p:nvSpPr>
        <p:spPr>
          <a:xfrm>
            <a:off x="7435524" y="1828713"/>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불량 알람</a:t>
            </a:r>
            <a:r>
              <a:rPr lang="ko" sz="1000">
                <a:solidFill>
                  <a:schemeClr val="dk2"/>
                </a:solidFill>
                <a:latin typeface="Lato"/>
                <a:ea typeface="Lato"/>
                <a:cs typeface="Lato"/>
                <a:sym typeface="Lato"/>
              </a:rPr>
              <a:t> 발동, </a:t>
            </a:r>
            <a:endParaRPr sz="1000">
              <a:solidFill>
                <a:schemeClr val="dk2"/>
              </a:solidFill>
              <a:latin typeface="Lato"/>
              <a:ea typeface="Lato"/>
              <a:cs typeface="Lato"/>
              <a:sym typeface="Lato"/>
            </a:endParaRPr>
          </a:p>
          <a:p>
            <a:pPr indent="0" lvl="0" marL="0" rtl="0" algn="l">
              <a:spcBef>
                <a:spcPts val="0"/>
              </a:spcBef>
              <a:spcAft>
                <a:spcPts val="0"/>
              </a:spcAft>
              <a:buNone/>
            </a:pPr>
            <a:r>
              <a:rPr b="1" lang="ko" sz="1000">
                <a:solidFill>
                  <a:schemeClr val="dk2"/>
                </a:solidFill>
                <a:latin typeface="Lato"/>
                <a:ea typeface="Lato"/>
                <a:cs typeface="Lato"/>
                <a:sym typeface="Lato"/>
              </a:rPr>
              <a:t>이상 여부 수정</a:t>
            </a:r>
            <a:r>
              <a:rPr lang="ko" sz="1000">
                <a:solidFill>
                  <a:schemeClr val="dk2"/>
                </a:solidFill>
                <a:latin typeface="Lato"/>
                <a:ea typeface="Lato"/>
                <a:cs typeface="Lato"/>
                <a:sym typeface="Lato"/>
              </a:rPr>
              <a:t> 및 피드백 입력</a:t>
            </a:r>
            <a:endParaRPr sz="1000">
              <a:solidFill>
                <a:schemeClr val="dk2"/>
              </a:solidFill>
              <a:latin typeface="Lato"/>
              <a:ea typeface="Lato"/>
              <a:cs typeface="Lato"/>
              <a:sym typeface="Lato"/>
            </a:endParaRPr>
          </a:p>
        </p:txBody>
      </p:sp>
      <p:sp>
        <p:nvSpPr>
          <p:cNvPr id="637" name="Google Shape;637;p26"/>
          <p:cNvSpPr txBox="1"/>
          <p:nvPr/>
        </p:nvSpPr>
        <p:spPr>
          <a:xfrm>
            <a:off x="5862150" y="314735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색상 기반 효과적 UI,</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핵심 지표만 집약</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sp>
        <p:nvSpPr>
          <p:cNvPr id="638" name="Google Shape;638;p26"/>
          <p:cNvSpPr txBox="1"/>
          <p:nvPr/>
        </p:nvSpPr>
        <p:spPr>
          <a:xfrm>
            <a:off x="7409331" y="313515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2"/>
                </a:solidFill>
                <a:latin typeface="Lato"/>
                <a:ea typeface="Lato"/>
                <a:cs typeface="Lato"/>
                <a:sym typeface="Lato"/>
              </a:rPr>
              <a:t>불량 이미지/센서 확인 및 라벨 보정 후 </a:t>
            </a:r>
            <a:r>
              <a:rPr b="1" lang="ko" sz="1000">
                <a:solidFill>
                  <a:schemeClr val="dk2"/>
                </a:solidFill>
                <a:latin typeface="Lato"/>
                <a:ea typeface="Lato"/>
                <a:cs typeface="Lato"/>
                <a:sym typeface="Lato"/>
              </a:rPr>
              <a:t>노코딩</a:t>
            </a:r>
            <a:r>
              <a:rPr lang="ko" sz="1000">
                <a:solidFill>
                  <a:schemeClr val="dk2"/>
                </a:solidFill>
                <a:latin typeface="Lato"/>
                <a:ea typeface="Lato"/>
                <a:cs typeface="Lato"/>
                <a:sym typeface="Lato"/>
              </a:rPr>
              <a:t>으로 데이터 수정</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sp>
        <p:nvSpPr>
          <p:cNvPr id="639" name="Google Shape;639;p26"/>
          <p:cNvSpPr txBox="1"/>
          <p:nvPr/>
        </p:nvSpPr>
        <p:spPr>
          <a:xfrm>
            <a:off x="5857147" y="3874238"/>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현장의 </a:t>
            </a:r>
            <a:r>
              <a:rPr b="1" lang="ko" sz="1000">
                <a:solidFill>
                  <a:schemeClr val="dk2"/>
                </a:solidFill>
                <a:latin typeface="Lato"/>
                <a:ea typeface="Lato"/>
                <a:cs typeface="Lato"/>
                <a:sym typeface="Lato"/>
              </a:rPr>
              <a:t>대응 속도 향상</a:t>
            </a:r>
            <a:r>
              <a:rPr lang="ko" sz="1000">
                <a:solidFill>
                  <a:schemeClr val="dk2"/>
                </a:solidFill>
                <a:latin typeface="Lato"/>
                <a:ea typeface="Lato"/>
                <a:cs typeface="Lato"/>
                <a:sym typeface="Lato"/>
              </a:rPr>
              <a:t>,</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효과적 제조 관리 가능</a:t>
            </a:r>
            <a:endParaRPr sz="1000">
              <a:solidFill>
                <a:schemeClr val="dk2"/>
              </a:solidFill>
              <a:latin typeface="Lato"/>
              <a:ea typeface="Lato"/>
              <a:cs typeface="Lato"/>
              <a:sym typeface="Lato"/>
            </a:endParaRPr>
          </a:p>
        </p:txBody>
      </p:sp>
      <p:sp>
        <p:nvSpPr>
          <p:cNvPr id="640" name="Google Shape;640;p26"/>
          <p:cNvSpPr txBox="1"/>
          <p:nvPr/>
        </p:nvSpPr>
        <p:spPr>
          <a:xfrm>
            <a:off x="7409314" y="3874238"/>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데이터 품질 </a:t>
            </a:r>
            <a:r>
              <a:rPr lang="ko" sz="1000">
                <a:solidFill>
                  <a:schemeClr val="dk2"/>
                </a:solidFill>
                <a:latin typeface="Lato"/>
                <a:ea typeface="Lato"/>
                <a:cs typeface="Lato"/>
                <a:sym typeface="Lato"/>
              </a:rPr>
              <a:t>유지, </a:t>
            </a:r>
            <a:endParaRPr sz="1000">
              <a:solidFill>
                <a:schemeClr val="dk2"/>
              </a:solidFill>
              <a:latin typeface="Lato"/>
              <a:ea typeface="Lato"/>
              <a:cs typeface="Lato"/>
              <a:sym typeface="Lato"/>
            </a:endParaRPr>
          </a:p>
          <a:p>
            <a:pPr indent="0" lvl="0" marL="0" rtl="0" algn="l">
              <a:spcBef>
                <a:spcPts val="0"/>
              </a:spcBef>
              <a:spcAft>
                <a:spcPts val="0"/>
              </a:spcAft>
              <a:buNone/>
            </a:pPr>
            <a:r>
              <a:rPr b="1" lang="ko" sz="1000">
                <a:solidFill>
                  <a:schemeClr val="dk2"/>
                </a:solidFill>
                <a:latin typeface="Lato"/>
                <a:ea typeface="Lato"/>
                <a:cs typeface="Lato"/>
                <a:sym typeface="Lato"/>
              </a:rPr>
              <a:t>불량 대응 속도/정확도 향상</a:t>
            </a:r>
            <a:endParaRPr b="1" sz="1000">
              <a:solidFill>
                <a:schemeClr val="dk2"/>
              </a:solidFill>
              <a:latin typeface="Lato"/>
              <a:ea typeface="Lato"/>
              <a:cs typeface="Lato"/>
              <a:sym typeface="Lato"/>
            </a:endParaRPr>
          </a:p>
        </p:txBody>
      </p:sp>
      <p:sp>
        <p:nvSpPr>
          <p:cNvPr id="641" name="Google Shape;641;p26"/>
          <p:cNvSpPr txBox="1"/>
          <p:nvPr/>
        </p:nvSpPr>
        <p:spPr>
          <a:xfrm>
            <a:off x="4319025" y="251390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endParaRPr>
          </a:p>
        </p:txBody>
      </p:sp>
      <p:sp>
        <p:nvSpPr>
          <p:cNvPr id="642" name="Google Shape;642;p26"/>
          <p:cNvSpPr txBox="1"/>
          <p:nvPr/>
        </p:nvSpPr>
        <p:spPr>
          <a:xfrm>
            <a:off x="5885463" y="2513888"/>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dk2"/>
                </a:solidFill>
                <a:latin typeface="Lato"/>
                <a:ea typeface="Lato"/>
                <a:cs typeface="Lato"/>
                <a:sym typeface="Lato"/>
              </a:rPr>
              <a:t>정보 분산</a:t>
            </a:r>
            <a:r>
              <a:rPr lang="ko" sz="1000">
                <a:solidFill>
                  <a:schemeClr val="dk2"/>
                </a:solidFill>
                <a:latin typeface="Lato"/>
                <a:ea typeface="Lato"/>
                <a:cs typeface="Lato"/>
                <a:sym typeface="Lato"/>
              </a:rPr>
              <a:t>으로</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빠른 대응 어려움</a:t>
            </a:r>
            <a:endParaRPr sz="1000">
              <a:solidFill>
                <a:schemeClr val="dk2"/>
              </a:solidFill>
              <a:latin typeface="Lato"/>
              <a:ea typeface="Lato"/>
              <a:cs typeface="Lato"/>
              <a:sym typeface="Lato"/>
            </a:endParaRPr>
          </a:p>
        </p:txBody>
      </p:sp>
      <p:sp>
        <p:nvSpPr>
          <p:cNvPr id="643" name="Google Shape;643;p26"/>
          <p:cNvSpPr txBox="1"/>
          <p:nvPr/>
        </p:nvSpPr>
        <p:spPr>
          <a:xfrm>
            <a:off x="7417240" y="251390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불량 </a:t>
            </a:r>
            <a:r>
              <a:rPr b="1" lang="ko" sz="1000">
                <a:solidFill>
                  <a:schemeClr val="dk2"/>
                </a:solidFill>
                <a:latin typeface="Lato"/>
                <a:ea typeface="Lato"/>
                <a:cs typeface="Lato"/>
                <a:sym typeface="Lato"/>
              </a:rPr>
              <a:t>수작업 확인</a:t>
            </a:r>
            <a:r>
              <a:rPr lang="ko" sz="1000">
                <a:solidFill>
                  <a:schemeClr val="dk2"/>
                </a:solidFill>
                <a:latin typeface="Lato"/>
                <a:ea typeface="Lato"/>
                <a:cs typeface="Lato"/>
                <a:sym typeface="Lato"/>
              </a:rPr>
              <a:t>,</a:t>
            </a:r>
            <a:endParaRPr sz="1000">
              <a:solidFill>
                <a:schemeClr val="dk2"/>
              </a:solidFill>
              <a:latin typeface="Lato"/>
              <a:ea typeface="Lato"/>
              <a:cs typeface="Lato"/>
              <a:sym typeface="Lato"/>
            </a:endParaRPr>
          </a:p>
          <a:p>
            <a:pPr indent="0" lvl="0" marL="0" rtl="0" algn="l">
              <a:spcBef>
                <a:spcPts val="0"/>
              </a:spcBef>
              <a:spcAft>
                <a:spcPts val="0"/>
              </a:spcAft>
              <a:buNone/>
            </a:pPr>
            <a:r>
              <a:rPr b="1" lang="ko" sz="1000">
                <a:solidFill>
                  <a:schemeClr val="dk2"/>
                </a:solidFill>
                <a:latin typeface="Lato"/>
                <a:ea typeface="Lato"/>
                <a:cs typeface="Lato"/>
                <a:sym typeface="Lato"/>
              </a:rPr>
              <a:t>데이터화의 한계</a:t>
            </a:r>
            <a:r>
              <a:rPr lang="ko" sz="1000">
                <a:solidFill>
                  <a:schemeClr val="dk2"/>
                </a:solidFill>
                <a:latin typeface="Lato"/>
                <a:ea typeface="Lato"/>
                <a:cs typeface="Lato"/>
                <a:sym typeface="Lato"/>
              </a:rPr>
              <a:t>  </a:t>
            </a:r>
            <a:endParaRPr sz="1000">
              <a:solidFill>
                <a:schemeClr val="dk2"/>
              </a:solidFill>
              <a:latin typeface="Lato"/>
              <a:ea typeface="Lato"/>
              <a:cs typeface="Lato"/>
              <a:sym typeface="Lato"/>
            </a:endParaRPr>
          </a:p>
        </p:txBody>
      </p:sp>
      <p:cxnSp>
        <p:nvCxnSpPr>
          <p:cNvPr id="644" name="Google Shape;644;p26"/>
          <p:cNvCxnSpPr/>
          <p:nvPr/>
        </p:nvCxnSpPr>
        <p:spPr>
          <a:xfrm rot="10800000">
            <a:off x="5782563" y="1998625"/>
            <a:ext cx="5700" cy="2417100"/>
          </a:xfrm>
          <a:prstGeom prst="straightConnector1">
            <a:avLst/>
          </a:prstGeom>
          <a:noFill/>
          <a:ln cap="flat" cmpd="sng" w="9525">
            <a:solidFill>
              <a:srgbClr val="D4D4D4"/>
            </a:solidFill>
            <a:prstDash val="solid"/>
            <a:round/>
            <a:headEnd len="med" w="med" type="none"/>
            <a:tailEnd len="med" w="med" type="none"/>
          </a:ln>
        </p:spPr>
      </p:cxnSp>
      <p:sp>
        <p:nvSpPr>
          <p:cNvPr id="645" name="Google Shape;645;p26"/>
          <p:cNvSpPr/>
          <p:nvPr/>
        </p:nvSpPr>
        <p:spPr>
          <a:xfrm rot="-5400000">
            <a:off x="3621007" y="1638225"/>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646" name="Google Shape;646;p26"/>
          <p:cNvSpPr/>
          <p:nvPr/>
        </p:nvSpPr>
        <p:spPr>
          <a:xfrm rot="-5400000">
            <a:off x="3621007" y="2313325"/>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26"/>
          <p:cNvSpPr/>
          <p:nvPr/>
        </p:nvSpPr>
        <p:spPr>
          <a:xfrm>
            <a:off x="3310387" y="1965400"/>
            <a:ext cx="887700" cy="32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solidFill>
                  <a:schemeClr val="lt1"/>
                </a:solidFill>
                <a:latin typeface="Times New Roman"/>
                <a:ea typeface="Times New Roman"/>
                <a:cs typeface="Times New Roman"/>
                <a:sym typeface="Times New Roman"/>
              </a:rPr>
              <a:t>Activity/</a:t>
            </a:r>
            <a:endParaRPr sz="1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000">
                <a:solidFill>
                  <a:schemeClr val="lt1"/>
                </a:solidFill>
                <a:latin typeface="Times New Roman"/>
                <a:ea typeface="Times New Roman"/>
                <a:cs typeface="Times New Roman"/>
                <a:sym typeface="Times New Roman"/>
              </a:rPr>
              <a:t>Interaction</a:t>
            </a:r>
            <a:endParaRPr sz="1000">
              <a:solidFill>
                <a:schemeClr val="lt1"/>
              </a:solidFill>
              <a:latin typeface="Times New Roman"/>
              <a:ea typeface="Times New Roman"/>
              <a:cs typeface="Times New Roman"/>
              <a:sym typeface="Times New Roman"/>
            </a:endParaRPr>
          </a:p>
        </p:txBody>
      </p:sp>
      <p:sp>
        <p:nvSpPr>
          <p:cNvPr id="648" name="Google Shape;648;p26"/>
          <p:cNvSpPr/>
          <p:nvPr/>
        </p:nvSpPr>
        <p:spPr>
          <a:xfrm>
            <a:off x="3307035" y="2598100"/>
            <a:ext cx="887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Pain </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Points</a:t>
            </a:r>
            <a:endParaRPr sz="1100">
              <a:solidFill>
                <a:schemeClr val="lt1"/>
              </a:solidFill>
              <a:latin typeface="Times New Roman"/>
              <a:ea typeface="Times New Roman"/>
              <a:cs typeface="Times New Roman"/>
              <a:sym typeface="Times New Roman"/>
            </a:endParaRPr>
          </a:p>
        </p:txBody>
      </p:sp>
      <p:sp>
        <p:nvSpPr>
          <p:cNvPr id="649" name="Google Shape;649;p26"/>
          <p:cNvSpPr/>
          <p:nvPr/>
        </p:nvSpPr>
        <p:spPr>
          <a:xfrm rot="-5400000">
            <a:off x="3621007" y="3005025"/>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 name="Google Shape;650;p26"/>
          <p:cNvSpPr/>
          <p:nvPr/>
        </p:nvSpPr>
        <p:spPr>
          <a:xfrm>
            <a:off x="3301200" y="3296025"/>
            <a:ext cx="887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Design </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Intent</a:t>
            </a:r>
            <a:endParaRPr sz="1100">
              <a:solidFill>
                <a:schemeClr val="lt1"/>
              </a:solidFill>
              <a:latin typeface="Times New Roman"/>
              <a:ea typeface="Times New Roman"/>
              <a:cs typeface="Times New Roman"/>
              <a:sym typeface="Times New Roman"/>
            </a:endParaRPr>
          </a:p>
        </p:txBody>
      </p:sp>
      <p:sp>
        <p:nvSpPr>
          <p:cNvPr id="651" name="Google Shape;651;p26"/>
          <p:cNvSpPr/>
          <p:nvPr/>
        </p:nvSpPr>
        <p:spPr>
          <a:xfrm rot="-5400000">
            <a:off x="3621007" y="3714188"/>
            <a:ext cx="351650" cy="957050"/>
          </a:xfrm>
          <a:prstGeom prst="flowChartOffpageConnector">
            <a:avLst/>
          </a:prstGeom>
          <a:solidFill>
            <a:srgbClr val="456AAC">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 name="Google Shape;652;p26"/>
          <p:cNvSpPr/>
          <p:nvPr/>
        </p:nvSpPr>
        <p:spPr>
          <a:xfrm>
            <a:off x="3307035" y="4003263"/>
            <a:ext cx="8877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Strategic</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ko" sz="1100">
                <a:solidFill>
                  <a:schemeClr val="lt1"/>
                </a:solidFill>
                <a:latin typeface="Times New Roman"/>
                <a:ea typeface="Times New Roman"/>
                <a:cs typeface="Times New Roman"/>
                <a:sym typeface="Times New Roman"/>
              </a:rPr>
              <a:t>Value</a:t>
            </a:r>
            <a:endParaRPr sz="1100">
              <a:solidFill>
                <a:schemeClr val="lt1"/>
              </a:solidFill>
              <a:latin typeface="Times New Roman"/>
              <a:ea typeface="Times New Roman"/>
              <a:cs typeface="Times New Roman"/>
              <a:sym typeface="Times New Roman"/>
            </a:endParaRPr>
          </a:p>
        </p:txBody>
      </p:sp>
      <p:sp>
        <p:nvSpPr>
          <p:cNvPr id="653" name="Google Shape;653;p26"/>
          <p:cNvSpPr/>
          <p:nvPr/>
        </p:nvSpPr>
        <p:spPr>
          <a:xfrm>
            <a:off x="5868939" y="1255725"/>
            <a:ext cx="1253400" cy="378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200">
                <a:solidFill>
                  <a:srgbClr val="003087"/>
                </a:solidFill>
                <a:latin typeface="Lato"/>
                <a:ea typeface="Lato"/>
                <a:cs typeface="Lato"/>
                <a:sym typeface="Lato"/>
              </a:rPr>
              <a:t>생산 현황 확인</a:t>
            </a:r>
            <a:endParaRPr b="1" sz="1200">
              <a:solidFill>
                <a:srgbClr val="003087"/>
              </a:solidFill>
              <a:latin typeface="Lato"/>
              <a:ea typeface="Lato"/>
              <a:cs typeface="Lato"/>
              <a:sym typeface="Lato"/>
            </a:endParaRPr>
          </a:p>
        </p:txBody>
      </p:sp>
      <p:sp>
        <p:nvSpPr>
          <p:cNvPr id="654" name="Google Shape;654;p26"/>
          <p:cNvSpPr/>
          <p:nvPr/>
        </p:nvSpPr>
        <p:spPr>
          <a:xfrm>
            <a:off x="7412182" y="1257850"/>
            <a:ext cx="1253400" cy="378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200">
                <a:solidFill>
                  <a:srgbClr val="003087"/>
                </a:solidFill>
                <a:latin typeface="Lato"/>
                <a:ea typeface="Lato"/>
                <a:cs typeface="Lato"/>
                <a:sym typeface="Lato"/>
              </a:rPr>
              <a:t>불량 확인/</a:t>
            </a:r>
            <a:endParaRPr b="1" sz="1200">
              <a:solidFill>
                <a:srgbClr val="003087"/>
              </a:solidFill>
              <a:latin typeface="Lato"/>
              <a:ea typeface="Lato"/>
              <a:cs typeface="Lato"/>
              <a:sym typeface="Lato"/>
            </a:endParaRPr>
          </a:p>
          <a:p>
            <a:pPr indent="0" lvl="0" marL="0" rtl="0" algn="l">
              <a:spcBef>
                <a:spcPts val="0"/>
              </a:spcBef>
              <a:spcAft>
                <a:spcPts val="0"/>
              </a:spcAft>
              <a:buNone/>
            </a:pPr>
            <a:r>
              <a:rPr b="1" lang="ko" sz="1200">
                <a:solidFill>
                  <a:srgbClr val="003087"/>
                </a:solidFill>
                <a:latin typeface="Lato"/>
                <a:ea typeface="Lato"/>
                <a:cs typeface="Lato"/>
                <a:sym typeface="Lato"/>
              </a:rPr>
              <a:t>피드백</a:t>
            </a:r>
            <a:endParaRPr b="1" sz="1200">
              <a:solidFill>
                <a:srgbClr val="003087"/>
              </a:solidFill>
              <a:latin typeface="Lato"/>
              <a:ea typeface="Lato"/>
              <a:cs typeface="Lato"/>
              <a:sym typeface="Lato"/>
            </a:endParaRPr>
          </a:p>
        </p:txBody>
      </p:sp>
      <p:cxnSp>
        <p:nvCxnSpPr>
          <p:cNvPr id="655" name="Google Shape;655;p26"/>
          <p:cNvCxnSpPr/>
          <p:nvPr/>
        </p:nvCxnSpPr>
        <p:spPr>
          <a:xfrm rot="10800000">
            <a:off x="7320944" y="1989550"/>
            <a:ext cx="5700" cy="2417100"/>
          </a:xfrm>
          <a:prstGeom prst="straightConnector1">
            <a:avLst/>
          </a:prstGeom>
          <a:noFill/>
          <a:ln cap="flat" cmpd="sng" w="9525">
            <a:solidFill>
              <a:srgbClr val="D4D4D4"/>
            </a:solidFill>
            <a:prstDash val="solid"/>
            <a:round/>
            <a:headEnd len="med" w="med" type="none"/>
            <a:tailEnd len="med" w="med" type="none"/>
          </a:ln>
        </p:spPr>
      </p:cxnSp>
      <p:sp>
        <p:nvSpPr>
          <p:cNvPr id="656" name="Google Shape;656;p26"/>
          <p:cNvSpPr txBox="1"/>
          <p:nvPr/>
        </p:nvSpPr>
        <p:spPr>
          <a:xfrm>
            <a:off x="4321213" y="2502988"/>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현장과 다른 뷰 혼재로</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접근 혼선 가능</a:t>
            </a:r>
            <a:endParaRPr sz="1000">
              <a:solidFill>
                <a:schemeClr val="dk2"/>
              </a:solidFill>
              <a:latin typeface="Lato"/>
              <a:ea typeface="Lato"/>
              <a:cs typeface="Lato"/>
              <a:sym typeface="Lato"/>
            </a:endParaRPr>
          </a:p>
        </p:txBody>
      </p:sp>
      <p:sp>
        <p:nvSpPr>
          <p:cNvPr id="657" name="Google Shape;657;p26"/>
          <p:cNvSpPr txBox="1"/>
          <p:nvPr/>
        </p:nvSpPr>
        <p:spPr>
          <a:xfrm>
            <a:off x="4302000" y="3153600"/>
            <a:ext cx="14637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현장관리자</a:t>
            </a:r>
            <a:r>
              <a:rPr lang="ko" sz="1000">
                <a:solidFill>
                  <a:schemeClr val="dk2"/>
                </a:solidFill>
                <a:latin typeface="Lato"/>
                <a:ea typeface="Lato"/>
                <a:cs typeface="Lato"/>
                <a:sym typeface="Lato"/>
              </a:rPr>
              <a:t> 화면 자동 이동</a:t>
            </a:r>
            <a:endParaRPr sz="1000">
              <a:solidFill>
                <a:schemeClr val="dk2"/>
              </a:solidFill>
              <a:latin typeface="Lato"/>
              <a:ea typeface="Lato"/>
              <a:cs typeface="Lato"/>
              <a:sym typeface="Lato"/>
            </a:endParaRPr>
          </a:p>
        </p:txBody>
      </p:sp>
      <p:sp>
        <p:nvSpPr>
          <p:cNvPr id="658" name="Google Shape;658;p26"/>
          <p:cNvSpPr txBox="1"/>
          <p:nvPr/>
        </p:nvSpPr>
        <p:spPr>
          <a:xfrm>
            <a:off x="4308165" y="3874788"/>
            <a:ext cx="13731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부서/역할 기반 운영 파이프라인 체계 확립</a:t>
            </a:r>
            <a:endParaRPr sz="1000">
              <a:solidFill>
                <a:schemeClr val="dk2"/>
              </a:solidFill>
              <a:latin typeface="Lato"/>
              <a:ea typeface="Lato"/>
              <a:cs typeface="Lato"/>
              <a:sym typeface="Lato"/>
            </a:endParaRPr>
          </a:p>
        </p:txBody>
      </p:sp>
      <p:sp>
        <p:nvSpPr>
          <p:cNvPr id="659" name="Google Shape;659;p26"/>
          <p:cNvSpPr txBox="1"/>
          <p:nvPr/>
        </p:nvSpPr>
        <p:spPr>
          <a:xfrm>
            <a:off x="3168650" y="-863600"/>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ko" sz="1100">
                <a:solidFill>
                  <a:schemeClr val="dk2"/>
                </a:solidFill>
              </a:rPr>
              <a:t>현장의 언어로 설명된 데이터를 통해 </a:t>
            </a:r>
            <a:endParaRPr i="1" sz="1100">
              <a:solidFill>
                <a:schemeClr val="dk2"/>
              </a:solidFill>
            </a:endParaRPr>
          </a:p>
          <a:p>
            <a:pPr indent="0" lvl="0" marL="0" rtl="0" algn="ctr">
              <a:spcBef>
                <a:spcPts val="0"/>
              </a:spcBef>
              <a:spcAft>
                <a:spcPts val="0"/>
              </a:spcAft>
              <a:buNone/>
            </a:pPr>
            <a:r>
              <a:rPr i="1" lang="ko" sz="1100">
                <a:solidFill>
                  <a:schemeClr val="dk2"/>
                </a:solidFill>
              </a:rPr>
              <a:t>현장 확인의 효율성과 AI 정확도 향</a:t>
            </a:r>
            <a:endParaRPr/>
          </a:p>
        </p:txBody>
      </p:sp>
      <p:sp>
        <p:nvSpPr>
          <p:cNvPr id="660" name="Google Shape;660;p26"/>
          <p:cNvSpPr txBox="1"/>
          <p:nvPr/>
        </p:nvSpPr>
        <p:spPr>
          <a:xfrm>
            <a:off x="3305850" y="505025"/>
            <a:ext cx="51723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ko" sz="1100">
                <a:solidFill>
                  <a:schemeClr val="dk2"/>
                </a:solidFill>
                <a:latin typeface="Lato"/>
                <a:ea typeface="Lato"/>
                <a:cs typeface="Lato"/>
                <a:sym typeface="Lato"/>
              </a:rPr>
              <a:t>현장의 언어로 설명된 데이터가 현장 확인의 효율성과 </a:t>
            </a:r>
            <a:endParaRPr i="1" sz="1100">
              <a:solidFill>
                <a:schemeClr val="dk2"/>
              </a:solidFill>
              <a:latin typeface="Lato"/>
              <a:ea typeface="Lato"/>
              <a:cs typeface="Lato"/>
              <a:sym typeface="Lato"/>
            </a:endParaRPr>
          </a:p>
          <a:p>
            <a:pPr indent="0" lvl="0" marL="0" rtl="0" algn="l">
              <a:spcBef>
                <a:spcPts val="0"/>
              </a:spcBef>
              <a:spcAft>
                <a:spcPts val="0"/>
              </a:spcAft>
              <a:buNone/>
            </a:pPr>
            <a:r>
              <a:rPr i="1" lang="ko" sz="1100">
                <a:solidFill>
                  <a:schemeClr val="dk2"/>
                </a:solidFill>
                <a:latin typeface="Lato"/>
                <a:ea typeface="Lato"/>
                <a:cs typeface="Lato"/>
                <a:sym typeface="Lato"/>
              </a:rPr>
              <a:t>AI 정확도 향상으로 연결되는 사용자 주도형 개선 구조</a:t>
            </a:r>
            <a:endParaRPr i="1" sz="1100">
              <a:solidFill>
                <a:schemeClr val="dk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pSp>
        <p:nvGrpSpPr>
          <p:cNvPr id="665" name="Google Shape;665;p27"/>
          <p:cNvGrpSpPr/>
          <p:nvPr/>
        </p:nvGrpSpPr>
        <p:grpSpPr>
          <a:xfrm>
            <a:off x="3680886" y="4325"/>
            <a:ext cx="5376235" cy="292457"/>
            <a:chOff x="43957" y="4798330"/>
            <a:chExt cx="7549832" cy="403500"/>
          </a:xfrm>
        </p:grpSpPr>
        <p:sp>
          <p:nvSpPr>
            <p:cNvPr id="666" name="Google Shape;666;p27"/>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1. Introduction</a:t>
              </a:r>
              <a:endParaRPr sz="700">
                <a:solidFill>
                  <a:srgbClr val="595959"/>
                </a:solidFill>
                <a:latin typeface="Lato"/>
                <a:ea typeface="Lato"/>
                <a:cs typeface="Lato"/>
                <a:sym typeface="Lato"/>
              </a:endParaRPr>
            </a:p>
          </p:txBody>
        </p:sp>
        <p:sp>
          <p:nvSpPr>
            <p:cNvPr id="667" name="Google Shape;667;p27"/>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2. Executive Summary</a:t>
              </a:r>
              <a:endParaRPr sz="700">
                <a:solidFill>
                  <a:srgbClr val="595959"/>
                </a:solidFill>
                <a:latin typeface="Lato"/>
                <a:ea typeface="Lato"/>
                <a:cs typeface="Lato"/>
                <a:sym typeface="Lato"/>
              </a:endParaRPr>
            </a:p>
          </p:txBody>
        </p:sp>
        <p:sp>
          <p:nvSpPr>
            <p:cNvPr id="668" name="Google Shape;668;p27"/>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3. 솔루션 개요</a:t>
              </a:r>
              <a:endParaRPr sz="700">
                <a:solidFill>
                  <a:schemeClr val="dk2"/>
                </a:solidFill>
                <a:latin typeface="Lato"/>
                <a:ea typeface="Lato"/>
                <a:cs typeface="Lato"/>
                <a:sym typeface="Lato"/>
              </a:endParaRPr>
            </a:p>
          </p:txBody>
        </p:sp>
        <p:sp>
          <p:nvSpPr>
            <p:cNvPr id="669" name="Google Shape;669;p27"/>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4. 솔루션 운영 구조</a:t>
              </a:r>
              <a:endParaRPr sz="700">
                <a:solidFill>
                  <a:schemeClr val="dk2"/>
                </a:solidFill>
                <a:latin typeface="Lato"/>
                <a:ea typeface="Lato"/>
                <a:cs typeface="Lato"/>
                <a:sym typeface="Lato"/>
              </a:endParaRPr>
            </a:p>
          </p:txBody>
        </p:sp>
        <p:sp>
          <p:nvSpPr>
            <p:cNvPr id="670" name="Google Shape;670;p27"/>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48D"/>
                  </a:solidFill>
                  <a:latin typeface="Lato"/>
                  <a:ea typeface="Lato"/>
                  <a:cs typeface="Lato"/>
                  <a:sym typeface="Lato"/>
                </a:rPr>
                <a:t>5. 확장 로드맵</a:t>
              </a:r>
              <a:endParaRPr b="1" sz="700">
                <a:solidFill>
                  <a:srgbClr val="00348D"/>
                </a:solidFill>
                <a:latin typeface="Lato"/>
                <a:ea typeface="Lato"/>
                <a:cs typeface="Lato"/>
                <a:sym typeface="Lato"/>
              </a:endParaRPr>
            </a:p>
          </p:txBody>
        </p:sp>
        <p:sp>
          <p:nvSpPr>
            <p:cNvPr id="671" name="Google Shape;671;p27"/>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672" name="Google Shape;672;p27"/>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673" name="Google Shape;673;p27"/>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674" name="Google Shape;674;p27"/>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675" name="Google Shape;675;p27"/>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676" name="Google Shape;676;p27"/>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sp>
        <p:nvSpPr>
          <p:cNvPr id="677" name="Google Shape;677;p27"/>
          <p:cNvSpPr txBox="1"/>
          <p:nvPr>
            <p:ph type="title"/>
          </p:nvPr>
        </p:nvSpPr>
        <p:spPr>
          <a:xfrm>
            <a:off x="311700" y="734675"/>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Ee 솔루션은 경쟁사 대비 범용 AI 파이프라인, 자동화, 사용자 친화성, 가격 측면에서 제조 중소기업 맞춤형 품질보증 시스템으로 차별화됨</a:t>
            </a:r>
            <a:endParaRPr sz="1100">
              <a:latin typeface="Lato"/>
              <a:ea typeface="Lato"/>
              <a:cs typeface="Lato"/>
              <a:sym typeface="Lato"/>
            </a:endParaRPr>
          </a:p>
        </p:txBody>
      </p:sp>
      <p:sp>
        <p:nvSpPr>
          <p:cNvPr id="678" name="Google Shape;678;p27"/>
          <p:cNvSpPr txBox="1"/>
          <p:nvPr>
            <p:ph type="title"/>
          </p:nvPr>
        </p:nvSpPr>
        <p:spPr>
          <a:xfrm>
            <a:off x="311700" y="23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솔루션 차별화 요소 및 기대효과</a:t>
            </a:r>
            <a:endParaRPr b="1">
              <a:latin typeface="Lato"/>
              <a:ea typeface="Lato"/>
              <a:cs typeface="Lato"/>
              <a:sym typeface="Lato"/>
            </a:endParaRPr>
          </a:p>
        </p:txBody>
      </p:sp>
      <p:cxnSp>
        <p:nvCxnSpPr>
          <p:cNvPr id="679" name="Google Shape;679;p27"/>
          <p:cNvCxnSpPr/>
          <p:nvPr/>
        </p:nvCxnSpPr>
        <p:spPr>
          <a:xfrm>
            <a:off x="1423949" y="2610759"/>
            <a:ext cx="810000" cy="0"/>
          </a:xfrm>
          <a:prstGeom prst="straightConnector1">
            <a:avLst/>
          </a:prstGeom>
          <a:noFill/>
          <a:ln cap="flat" cmpd="sng" w="9525">
            <a:solidFill>
              <a:schemeClr val="dk2"/>
            </a:solidFill>
            <a:prstDash val="solid"/>
            <a:round/>
            <a:headEnd len="med" w="med" type="none"/>
            <a:tailEnd len="med" w="med" type="none"/>
          </a:ln>
        </p:spPr>
      </p:cxnSp>
      <p:sp>
        <p:nvSpPr>
          <p:cNvPr id="680" name="Google Shape;680;p27"/>
          <p:cNvSpPr txBox="1"/>
          <p:nvPr/>
        </p:nvSpPr>
        <p:spPr>
          <a:xfrm>
            <a:off x="1484666" y="1796850"/>
            <a:ext cx="8100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0C233C"/>
                </a:solidFill>
                <a:latin typeface="Lato"/>
                <a:ea typeface="Lato"/>
                <a:cs typeface="Lato"/>
                <a:sym typeface="Lato"/>
              </a:rPr>
              <a:t>범용 파이프라인</a:t>
            </a:r>
            <a:endParaRPr b="1" sz="1000">
              <a:solidFill>
                <a:srgbClr val="0C233C"/>
              </a:solidFill>
              <a:latin typeface="Lato"/>
              <a:ea typeface="Lato"/>
              <a:cs typeface="Lato"/>
              <a:sym typeface="Lato"/>
            </a:endParaRPr>
          </a:p>
        </p:txBody>
      </p:sp>
      <p:sp>
        <p:nvSpPr>
          <p:cNvPr id="681" name="Google Shape;681;p27"/>
          <p:cNvSpPr txBox="1"/>
          <p:nvPr/>
        </p:nvSpPr>
        <p:spPr>
          <a:xfrm>
            <a:off x="2424276" y="1789223"/>
            <a:ext cx="7134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0C233C"/>
                </a:solidFill>
                <a:latin typeface="Lato"/>
                <a:ea typeface="Lato"/>
                <a:cs typeface="Lato"/>
                <a:sym typeface="Lato"/>
              </a:rPr>
              <a:t>자동화 수준</a:t>
            </a:r>
            <a:endParaRPr b="1" sz="1000">
              <a:solidFill>
                <a:srgbClr val="0C233C"/>
              </a:solidFill>
              <a:latin typeface="Lato"/>
              <a:ea typeface="Lato"/>
              <a:cs typeface="Lato"/>
              <a:sym typeface="Lato"/>
            </a:endParaRPr>
          </a:p>
        </p:txBody>
      </p:sp>
      <p:sp>
        <p:nvSpPr>
          <p:cNvPr id="682" name="Google Shape;682;p27"/>
          <p:cNvSpPr txBox="1"/>
          <p:nvPr/>
        </p:nvSpPr>
        <p:spPr>
          <a:xfrm>
            <a:off x="3589842" y="1767548"/>
            <a:ext cx="665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rgbClr val="0C233C"/>
                </a:solidFill>
                <a:latin typeface="Lato"/>
                <a:ea typeface="Lato"/>
                <a:cs typeface="Lato"/>
                <a:sym typeface="Lato"/>
              </a:rPr>
              <a:t>기능 범위</a:t>
            </a:r>
            <a:endParaRPr b="1" sz="1000">
              <a:solidFill>
                <a:srgbClr val="0C233C"/>
              </a:solidFill>
              <a:latin typeface="Lato"/>
              <a:ea typeface="Lato"/>
              <a:cs typeface="Lato"/>
              <a:sym typeface="Lato"/>
            </a:endParaRPr>
          </a:p>
        </p:txBody>
      </p:sp>
      <p:sp>
        <p:nvSpPr>
          <p:cNvPr id="683" name="Google Shape;683;p27"/>
          <p:cNvSpPr txBox="1"/>
          <p:nvPr/>
        </p:nvSpPr>
        <p:spPr>
          <a:xfrm>
            <a:off x="4440004" y="1746188"/>
            <a:ext cx="8100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0C233C"/>
                </a:solidFill>
                <a:latin typeface="Lato"/>
                <a:ea typeface="Lato"/>
                <a:cs typeface="Lato"/>
                <a:sym typeface="Lato"/>
              </a:rPr>
              <a:t>SME 친화성</a:t>
            </a:r>
            <a:endParaRPr b="1" sz="1000">
              <a:solidFill>
                <a:srgbClr val="0C233C"/>
              </a:solidFill>
              <a:latin typeface="Lato"/>
              <a:ea typeface="Lato"/>
              <a:cs typeface="Lato"/>
              <a:sym typeface="Lato"/>
            </a:endParaRPr>
          </a:p>
        </p:txBody>
      </p:sp>
      <p:pic>
        <p:nvPicPr>
          <p:cNvPr id="684" name="Google Shape;684;p27" title="스크린샷_166_-removebg-preview.png"/>
          <p:cNvPicPr preferRelativeResize="0"/>
          <p:nvPr/>
        </p:nvPicPr>
        <p:blipFill rotWithShape="1">
          <a:blip r:embed="rId3">
            <a:alphaModFix/>
          </a:blip>
          <a:srcRect b="5010" l="14621" r="22894" t="13912"/>
          <a:stretch/>
        </p:blipFill>
        <p:spPr>
          <a:xfrm>
            <a:off x="222929" y="2400547"/>
            <a:ext cx="322684" cy="260399"/>
          </a:xfrm>
          <a:prstGeom prst="rect">
            <a:avLst/>
          </a:prstGeom>
          <a:noFill/>
          <a:ln>
            <a:noFill/>
          </a:ln>
        </p:spPr>
      </p:pic>
      <p:pic>
        <p:nvPicPr>
          <p:cNvPr id="685" name="Google Shape;685;p27"/>
          <p:cNvPicPr preferRelativeResize="0"/>
          <p:nvPr/>
        </p:nvPicPr>
        <p:blipFill>
          <a:blip r:embed="rId4">
            <a:alphaModFix/>
          </a:blip>
          <a:stretch>
            <a:fillRect/>
          </a:stretch>
        </p:blipFill>
        <p:spPr>
          <a:xfrm>
            <a:off x="129000" y="2750231"/>
            <a:ext cx="444501" cy="490997"/>
          </a:xfrm>
          <a:prstGeom prst="rect">
            <a:avLst/>
          </a:prstGeom>
          <a:noFill/>
          <a:ln>
            <a:noFill/>
          </a:ln>
        </p:spPr>
      </p:pic>
      <p:sp>
        <p:nvSpPr>
          <p:cNvPr id="686" name="Google Shape;686;p27"/>
          <p:cNvSpPr txBox="1"/>
          <p:nvPr/>
        </p:nvSpPr>
        <p:spPr>
          <a:xfrm>
            <a:off x="739165" y="1962424"/>
            <a:ext cx="7134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회사명</a:t>
            </a:r>
            <a:endParaRPr sz="1000">
              <a:solidFill>
                <a:schemeClr val="dk2"/>
              </a:solidFill>
              <a:latin typeface="Lato"/>
              <a:ea typeface="Lato"/>
              <a:cs typeface="Lato"/>
              <a:sym typeface="Lato"/>
            </a:endParaRPr>
          </a:p>
        </p:txBody>
      </p:sp>
      <p:sp>
        <p:nvSpPr>
          <p:cNvPr id="687" name="Google Shape;687;p27"/>
          <p:cNvSpPr txBox="1"/>
          <p:nvPr/>
        </p:nvSpPr>
        <p:spPr>
          <a:xfrm>
            <a:off x="619694" y="2842479"/>
            <a:ext cx="7134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solidFill>
                  <a:schemeClr val="dk2"/>
                </a:solidFill>
                <a:latin typeface="Lato"/>
                <a:ea typeface="Lato"/>
                <a:cs typeface="Lato"/>
                <a:sym typeface="Lato"/>
              </a:rPr>
              <a:t>엠아이큐브솔루션</a:t>
            </a:r>
            <a:endParaRPr sz="1000">
              <a:solidFill>
                <a:schemeClr val="dk2"/>
              </a:solidFill>
              <a:latin typeface="Lato"/>
              <a:ea typeface="Lato"/>
              <a:cs typeface="Lato"/>
              <a:sym typeface="Lato"/>
            </a:endParaRPr>
          </a:p>
        </p:txBody>
      </p:sp>
      <p:pic>
        <p:nvPicPr>
          <p:cNvPr id="688" name="Google Shape;688;p27"/>
          <p:cNvPicPr preferRelativeResize="0"/>
          <p:nvPr/>
        </p:nvPicPr>
        <p:blipFill rotWithShape="1">
          <a:blip r:embed="rId5">
            <a:alphaModFix/>
          </a:blip>
          <a:srcRect b="19069" l="15910" r="9568" t="17470"/>
          <a:stretch/>
        </p:blipFill>
        <p:spPr>
          <a:xfrm>
            <a:off x="162022" y="3266380"/>
            <a:ext cx="444501" cy="418048"/>
          </a:xfrm>
          <a:prstGeom prst="rect">
            <a:avLst/>
          </a:prstGeom>
          <a:noFill/>
          <a:ln>
            <a:noFill/>
          </a:ln>
        </p:spPr>
      </p:pic>
      <p:pic>
        <p:nvPicPr>
          <p:cNvPr id="689" name="Google Shape;689;p27"/>
          <p:cNvPicPr preferRelativeResize="0"/>
          <p:nvPr/>
        </p:nvPicPr>
        <p:blipFill>
          <a:blip r:embed="rId6">
            <a:alphaModFix/>
          </a:blip>
          <a:stretch>
            <a:fillRect/>
          </a:stretch>
        </p:blipFill>
        <p:spPr>
          <a:xfrm>
            <a:off x="168088" y="3778115"/>
            <a:ext cx="378479" cy="418048"/>
          </a:xfrm>
          <a:prstGeom prst="rect">
            <a:avLst/>
          </a:prstGeom>
          <a:noFill/>
          <a:ln>
            <a:noFill/>
          </a:ln>
        </p:spPr>
      </p:pic>
      <p:pic>
        <p:nvPicPr>
          <p:cNvPr id="690" name="Google Shape;690;p27"/>
          <p:cNvPicPr preferRelativeResize="0"/>
          <p:nvPr/>
        </p:nvPicPr>
        <p:blipFill rotWithShape="1">
          <a:blip r:embed="rId7">
            <a:alphaModFix/>
          </a:blip>
          <a:srcRect b="17674" l="9949" r="10584" t="12793"/>
          <a:stretch/>
        </p:blipFill>
        <p:spPr>
          <a:xfrm>
            <a:off x="168085" y="4289850"/>
            <a:ext cx="378479" cy="365823"/>
          </a:xfrm>
          <a:prstGeom prst="rect">
            <a:avLst/>
          </a:prstGeom>
          <a:noFill/>
          <a:ln>
            <a:noFill/>
          </a:ln>
        </p:spPr>
      </p:pic>
      <p:sp>
        <p:nvSpPr>
          <p:cNvPr id="691" name="Google Shape;691;p27"/>
          <p:cNvSpPr txBox="1"/>
          <p:nvPr/>
        </p:nvSpPr>
        <p:spPr>
          <a:xfrm>
            <a:off x="622386" y="3364289"/>
            <a:ext cx="7134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solidFill>
                  <a:schemeClr val="dk2"/>
                </a:solidFill>
                <a:latin typeface="Lato"/>
                <a:ea typeface="Lato"/>
                <a:cs typeface="Lato"/>
                <a:sym typeface="Lato"/>
              </a:rPr>
              <a:t>위즈코어</a:t>
            </a:r>
            <a:endParaRPr sz="1000">
              <a:solidFill>
                <a:schemeClr val="dk2"/>
              </a:solidFill>
              <a:latin typeface="Lato"/>
              <a:ea typeface="Lato"/>
              <a:cs typeface="Lato"/>
              <a:sym typeface="Lato"/>
            </a:endParaRPr>
          </a:p>
        </p:txBody>
      </p:sp>
      <p:sp>
        <p:nvSpPr>
          <p:cNvPr id="692" name="Google Shape;692;p27"/>
          <p:cNvSpPr txBox="1"/>
          <p:nvPr/>
        </p:nvSpPr>
        <p:spPr>
          <a:xfrm>
            <a:off x="619694" y="3804103"/>
            <a:ext cx="7134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solidFill>
                  <a:schemeClr val="dk2"/>
                </a:solidFill>
                <a:latin typeface="Lato"/>
                <a:ea typeface="Lato"/>
                <a:cs typeface="Lato"/>
                <a:sym typeface="Lato"/>
              </a:rPr>
              <a:t>디엘정보</a:t>
            </a:r>
            <a:endParaRPr sz="1000">
              <a:solidFill>
                <a:schemeClr val="dk2"/>
              </a:solidFill>
              <a:latin typeface="Lato"/>
              <a:ea typeface="Lato"/>
              <a:cs typeface="Lato"/>
              <a:sym typeface="Lato"/>
            </a:endParaRPr>
          </a:p>
          <a:p>
            <a:pPr indent="0" lvl="0" marL="0" rtl="0" algn="ctr">
              <a:spcBef>
                <a:spcPts val="0"/>
              </a:spcBef>
              <a:spcAft>
                <a:spcPts val="0"/>
              </a:spcAft>
              <a:buNone/>
            </a:pPr>
            <a:r>
              <a:rPr lang="ko" sz="1000">
                <a:solidFill>
                  <a:schemeClr val="dk2"/>
                </a:solidFill>
                <a:latin typeface="Lato"/>
                <a:ea typeface="Lato"/>
                <a:cs typeface="Lato"/>
                <a:sym typeface="Lato"/>
              </a:rPr>
              <a:t>기술</a:t>
            </a:r>
            <a:endParaRPr sz="1000">
              <a:solidFill>
                <a:schemeClr val="dk2"/>
              </a:solidFill>
              <a:latin typeface="Lato"/>
              <a:ea typeface="Lato"/>
              <a:cs typeface="Lato"/>
              <a:sym typeface="Lato"/>
            </a:endParaRPr>
          </a:p>
        </p:txBody>
      </p:sp>
      <p:sp>
        <p:nvSpPr>
          <p:cNvPr id="693" name="Google Shape;693;p27"/>
          <p:cNvSpPr txBox="1"/>
          <p:nvPr/>
        </p:nvSpPr>
        <p:spPr>
          <a:xfrm>
            <a:off x="622407" y="4325900"/>
            <a:ext cx="7134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solidFill>
                  <a:schemeClr val="dk2"/>
                </a:solidFill>
                <a:latin typeface="Lato"/>
                <a:ea typeface="Lato"/>
                <a:cs typeface="Lato"/>
                <a:sym typeface="Lato"/>
              </a:rPr>
              <a:t>울랄라랩</a:t>
            </a:r>
            <a:endParaRPr sz="1000">
              <a:solidFill>
                <a:schemeClr val="dk2"/>
              </a:solidFill>
              <a:latin typeface="Lato"/>
              <a:ea typeface="Lato"/>
              <a:cs typeface="Lato"/>
              <a:sym typeface="Lato"/>
            </a:endParaRPr>
          </a:p>
        </p:txBody>
      </p:sp>
      <p:sp>
        <p:nvSpPr>
          <p:cNvPr id="694" name="Google Shape;694;p27"/>
          <p:cNvSpPr/>
          <p:nvPr/>
        </p:nvSpPr>
        <p:spPr>
          <a:xfrm>
            <a:off x="1971581" y="2533715"/>
            <a:ext cx="219000" cy="1560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p27"/>
          <p:cNvSpPr txBox="1"/>
          <p:nvPr/>
        </p:nvSpPr>
        <p:spPr>
          <a:xfrm>
            <a:off x="5527544" y="1754611"/>
            <a:ext cx="8100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0C233C"/>
                </a:solidFill>
                <a:latin typeface="Lato"/>
                <a:ea typeface="Lato"/>
                <a:cs typeface="Lato"/>
                <a:sym typeface="Lato"/>
              </a:rPr>
              <a:t>저렴한</a:t>
            </a:r>
            <a:endParaRPr b="1" sz="1000">
              <a:solidFill>
                <a:srgbClr val="0C233C"/>
              </a:solidFill>
              <a:latin typeface="Lato"/>
              <a:ea typeface="Lato"/>
              <a:cs typeface="Lato"/>
              <a:sym typeface="Lato"/>
            </a:endParaRPr>
          </a:p>
          <a:p>
            <a:pPr indent="0" lvl="0" marL="0" rtl="0" algn="ctr">
              <a:spcBef>
                <a:spcPts val="0"/>
              </a:spcBef>
              <a:spcAft>
                <a:spcPts val="0"/>
              </a:spcAft>
              <a:buNone/>
            </a:pPr>
            <a:r>
              <a:rPr b="1" lang="ko" sz="1000">
                <a:solidFill>
                  <a:srgbClr val="0C233C"/>
                </a:solidFill>
                <a:latin typeface="Lato"/>
                <a:ea typeface="Lato"/>
                <a:cs typeface="Lato"/>
                <a:sym typeface="Lato"/>
              </a:rPr>
              <a:t>도입 비용</a:t>
            </a:r>
            <a:endParaRPr b="1" sz="1000">
              <a:solidFill>
                <a:srgbClr val="0C233C"/>
              </a:solidFill>
              <a:latin typeface="Lato"/>
              <a:ea typeface="Lato"/>
              <a:cs typeface="Lato"/>
              <a:sym typeface="Lato"/>
            </a:endParaRPr>
          </a:p>
        </p:txBody>
      </p:sp>
      <p:cxnSp>
        <p:nvCxnSpPr>
          <p:cNvPr id="696" name="Google Shape;696;p27"/>
          <p:cNvCxnSpPr/>
          <p:nvPr/>
        </p:nvCxnSpPr>
        <p:spPr>
          <a:xfrm>
            <a:off x="2424269" y="2602240"/>
            <a:ext cx="810000" cy="0"/>
          </a:xfrm>
          <a:prstGeom prst="straightConnector1">
            <a:avLst/>
          </a:prstGeom>
          <a:noFill/>
          <a:ln cap="flat" cmpd="sng" w="9525">
            <a:solidFill>
              <a:schemeClr val="dk2"/>
            </a:solidFill>
            <a:prstDash val="solid"/>
            <a:round/>
            <a:headEnd len="med" w="med" type="none"/>
            <a:tailEnd len="med" w="med" type="none"/>
          </a:ln>
        </p:spPr>
      </p:cxnSp>
      <p:sp>
        <p:nvSpPr>
          <p:cNvPr id="697" name="Google Shape;697;p27"/>
          <p:cNvSpPr/>
          <p:nvPr/>
        </p:nvSpPr>
        <p:spPr>
          <a:xfrm>
            <a:off x="2971901" y="2525197"/>
            <a:ext cx="219000" cy="1560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98" name="Google Shape;698;p27"/>
          <p:cNvCxnSpPr/>
          <p:nvPr/>
        </p:nvCxnSpPr>
        <p:spPr>
          <a:xfrm>
            <a:off x="3432578" y="2601284"/>
            <a:ext cx="810000" cy="0"/>
          </a:xfrm>
          <a:prstGeom prst="straightConnector1">
            <a:avLst/>
          </a:prstGeom>
          <a:noFill/>
          <a:ln cap="flat" cmpd="sng" w="9525">
            <a:solidFill>
              <a:schemeClr val="dk2"/>
            </a:solidFill>
            <a:prstDash val="solid"/>
            <a:round/>
            <a:headEnd len="med" w="med" type="none"/>
            <a:tailEnd len="med" w="med" type="none"/>
          </a:ln>
        </p:spPr>
      </p:cxnSp>
      <p:sp>
        <p:nvSpPr>
          <p:cNvPr id="699" name="Google Shape;699;p27"/>
          <p:cNvSpPr/>
          <p:nvPr/>
        </p:nvSpPr>
        <p:spPr>
          <a:xfrm>
            <a:off x="3980210" y="2524240"/>
            <a:ext cx="219000" cy="1560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00" name="Google Shape;700;p27"/>
          <p:cNvCxnSpPr/>
          <p:nvPr/>
        </p:nvCxnSpPr>
        <p:spPr>
          <a:xfrm>
            <a:off x="4478959" y="2600334"/>
            <a:ext cx="810000" cy="0"/>
          </a:xfrm>
          <a:prstGeom prst="straightConnector1">
            <a:avLst/>
          </a:prstGeom>
          <a:noFill/>
          <a:ln cap="flat" cmpd="sng" w="9525">
            <a:solidFill>
              <a:schemeClr val="dk2"/>
            </a:solidFill>
            <a:prstDash val="solid"/>
            <a:round/>
            <a:headEnd len="med" w="med" type="none"/>
            <a:tailEnd len="med" w="med" type="none"/>
          </a:ln>
        </p:spPr>
      </p:cxnSp>
      <p:sp>
        <p:nvSpPr>
          <p:cNvPr id="701" name="Google Shape;701;p27"/>
          <p:cNvSpPr/>
          <p:nvPr/>
        </p:nvSpPr>
        <p:spPr>
          <a:xfrm>
            <a:off x="5026591" y="2523290"/>
            <a:ext cx="219000" cy="1560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02" name="Google Shape;702;p27"/>
          <p:cNvCxnSpPr/>
          <p:nvPr/>
        </p:nvCxnSpPr>
        <p:spPr>
          <a:xfrm>
            <a:off x="5525340" y="2599384"/>
            <a:ext cx="810000" cy="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27"/>
          <p:cNvSpPr/>
          <p:nvPr/>
        </p:nvSpPr>
        <p:spPr>
          <a:xfrm>
            <a:off x="6072972" y="2522340"/>
            <a:ext cx="219000" cy="1560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04" name="Google Shape;704;p27"/>
          <p:cNvCxnSpPr/>
          <p:nvPr/>
        </p:nvCxnSpPr>
        <p:spPr>
          <a:xfrm>
            <a:off x="1423949" y="3085906"/>
            <a:ext cx="810000" cy="0"/>
          </a:xfrm>
          <a:prstGeom prst="straightConnector1">
            <a:avLst/>
          </a:prstGeom>
          <a:noFill/>
          <a:ln cap="flat" cmpd="sng" w="9525">
            <a:solidFill>
              <a:schemeClr val="dk2"/>
            </a:solidFill>
            <a:prstDash val="solid"/>
            <a:round/>
            <a:headEnd len="med" w="med" type="none"/>
            <a:tailEnd len="med" w="med" type="none"/>
          </a:ln>
        </p:spPr>
      </p:cxnSp>
      <p:sp>
        <p:nvSpPr>
          <p:cNvPr id="705" name="Google Shape;705;p27"/>
          <p:cNvSpPr/>
          <p:nvPr/>
        </p:nvSpPr>
        <p:spPr>
          <a:xfrm>
            <a:off x="1459308" y="3013601"/>
            <a:ext cx="219000" cy="156000"/>
          </a:xfrm>
          <a:prstGeom prst="roundRect">
            <a:avLst>
              <a:gd fmla="val 16667" name="adj"/>
            </a:avLst>
          </a:prstGeom>
          <a:solidFill>
            <a:srgbClr val="233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06" name="Google Shape;706;p27"/>
          <p:cNvCxnSpPr/>
          <p:nvPr/>
        </p:nvCxnSpPr>
        <p:spPr>
          <a:xfrm>
            <a:off x="2424269" y="3077388"/>
            <a:ext cx="810000" cy="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27"/>
          <p:cNvSpPr/>
          <p:nvPr/>
        </p:nvSpPr>
        <p:spPr>
          <a:xfrm>
            <a:off x="2723743" y="3005069"/>
            <a:ext cx="219000" cy="156000"/>
          </a:xfrm>
          <a:prstGeom prst="roundRect">
            <a:avLst>
              <a:gd fmla="val 16667" name="adj"/>
            </a:avLst>
          </a:prstGeom>
          <a:solidFill>
            <a:srgbClr val="1E49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08" name="Google Shape;708;p27"/>
          <p:cNvCxnSpPr/>
          <p:nvPr/>
        </p:nvCxnSpPr>
        <p:spPr>
          <a:xfrm>
            <a:off x="3432578" y="3076431"/>
            <a:ext cx="810000" cy="0"/>
          </a:xfrm>
          <a:prstGeom prst="straightConnector1">
            <a:avLst/>
          </a:prstGeom>
          <a:noFill/>
          <a:ln cap="flat" cmpd="sng" w="9525">
            <a:solidFill>
              <a:schemeClr val="dk2"/>
            </a:solidFill>
            <a:prstDash val="solid"/>
            <a:round/>
            <a:headEnd len="med" w="med" type="none"/>
            <a:tailEnd len="med" w="med" type="none"/>
          </a:ln>
        </p:spPr>
      </p:cxnSp>
      <p:sp>
        <p:nvSpPr>
          <p:cNvPr id="709" name="Google Shape;709;p27"/>
          <p:cNvSpPr/>
          <p:nvPr/>
        </p:nvSpPr>
        <p:spPr>
          <a:xfrm>
            <a:off x="3747104" y="3004126"/>
            <a:ext cx="219000" cy="156000"/>
          </a:xfrm>
          <a:prstGeom prst="roundRect">
            <a:avLst>
              <a:gd fmla="val 16667" name="adj"/>
            </a:avLst>
          </a:prstGeom>
          <a:solidFill>
            <a:srgbClr val="1E49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0" name="Google Shape;710;p27"/>
          <p:cNvCxnSpPr/>
          <p:nvPr/>
        </p:nvCxnSpPr>
        <p:spPr>
          <a:xfrm>
            <a:off x="4478959" y="3075481"/>
            <a:ext cx="810000" cy="0"/>
          </a:xfrm>
          <a:prstGeom prst="straightConnector1">
            <a:avLst/>
          </a:prstGeom>
          <a:noFill/>
          <a:ln cap="flat" cmpd="sng" w="9525">
            <a:solidFill>
              <a:schemeClr val="dk2"/>
            </a:solidFill>
            <a:prstDash val="solid"/>
            <a:round/>
            <a:headEnd len="med" w="med" type="none"/>
            <a:tailEnd len="med" w="med" type="none"/>
          </a:ln>
        </p:spPr>
      </p:cxnSp>
      <p:sp>
        <p:nvSpPr>
          <p:cNvPr id="711" name="Google Shape;711;p27"/>
          <p:cNvSpPr/>
          <p:nvPr/>
        </p:nvSpPr>
        <p:spPr>
          <a:xfrm>
            <a:off x="4544110" y="3003176"/>
            <a:ext cx="219000" cy="156000"/>
          </a:xfrm>
          <a:prstGeom prst="roundRect">
            <a:avLst>
              <a:gd fmla="val 16667" name="adj"/>
            </a:avLst>
          </a:prstGeom>
          <a:solidFill>
            <a:srgbClr val="0C23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2" name="Google Shape;712;p27"/>
          <p:cNvCxnSpPr/>
          <p:nvPr/>
        </p:nvCxnSpPr>
        <p:spPr>
          <a:xfrm>
            <a:off x="5525340" y="3074531"/>
            <a:ext cx="810000" cy="0"/>
          </a:xfrm>
          <a:prstGeom prst="straightConnector1">
            <a:avLst/>
          </a:prstGeom>
          <a:noFill/>
          <a:ln cap="flat" cmpd="sng" w="9525">
            <a:solidFill>
              <a:schemeClr val="dk2"/>
            </a:solidFill>
            <a:prstDash val="solid"/>
            <a:round/>
            <a:headEnd len="med" w="med" type="none"/>
            <a:tailEnd len="med" w="med" type="none"/>
          </a:ln>
        </p:spPr>
      </p:cxnSp>
      <p:sp>
        <p:nvSpPr>
          <p:cNvPr id="713" name="Google Shape;713;p27"/>
          <p:cNvSpPr/>
          <p:nvPr/>
        </p:nvSpPr>
        <p:spPr>
          <a:xfrm>
            <a:off x="5574847" y="3002226"/>
            <a:ext cx="219000" cy="156000"/>
          </a:xfrm>
          <a:prstGeom prst="roundRect">
            <a:avLst>
              <a:gd fmla="val 16667" name="adj"/>
            </a:avLst>
          </a:prstGeom>
          <a:solidFill>
            <a:srgbClr val="0C23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4" name="Google Shape;714;p27"/>
          <p:cNvCxnSpPr/>
          <p:nvPr/>
        </p:nvCxnSpPr>
        <p:spPr>
          <a:xfrm>
            <a:off x="1423949" y="3572429"/>
            <a:ext cx="810000" cy="0"/>
          </a:xfrm>
          <a:prstGeom prst="straightConnector1">
            <a:avLst/>
          </a:prstGeom>
          <a:noFill/>
          <a:ln cap="flat" cmpd="sng" w="9525">
            <a:solidFill>
              <a:schemeClr val="dk2"/>
            </a:solidFill>
            <a:prstDash val="solid"/>
            <a:round/>
            <a:headEnd len="med" w="med" type="none"/>
            <a:tailEnd len="med" w="med" type="none"/>
          </a:ln>
        </p:spPr>
      </p:cxnSp>
      <p:sp>
        <p:nvSpPr>
          <p:cNvPr id="715" name="Google Shape;715;p27"/>
          <p:cNvSpPr/>
          <p:nvPr/>
        </p:nvSpPr>
        <p:spPr>
          <a:xfrm>
            <a:off x="1697765" y="3501361"/>
            <a:ext cx="219000" cy="156000"/>
          </a:xfrm>
          <a:prstGeom prst="roundRect">
            <a:avLst>
              <a:gd fmla="val 16667" name="adj"/>
            </a:avLst>
          </a:prstGeom>
          <a:solidFill>
            <a:srgbClr val="1E49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6" name="Google Shape;716;p27"/>
          <p:cNvCxnSpPr/>
          <p:nvPr/>
        </p:nvCxnSpPr>
        <p:spPr>
          <a:xfrm>
            <a:off x="2424269" y="3563910"/>
            <a:ext cx="810000" cy="0"/>
          </a:xfrm>
          <a:prstGeom prst="straightConnector1">
            <a:avLst/>
          </a:prstGeom>
          <a:noFill/>
          <a:ln cap="flat" cmpd="sng" w="9525">
            <a:solidFill>
              <a:schemeClr val="dk2"/>
            </a:solidFill>
            <a:prstDash val="solid"/>
            <a:round/>
            <a:headEnd len="med" w="med" type="none"/>
            <a:tailEnd len="med" w="med" type="none"/>
          </a:ln>
        </p:spPr>
      </p:cxnSp>
      <p:sp>
        <p:nvSpPr>
          <p:cNvPr id="717" name="Google Shape;717;p27"/>
          <p:cNvSpPr/>
          <p:nvPr/>
        </p:nvSpPr>
        <p:spPr>
          <a:xfrm>
            <a:off x="2719759" y="3484060"/>
            <a:ext cx="219000" cy="156000"/>
          </a:xfrm>
          <a:prstGeom prst="roundRect">
            <a:avLst>
              <a:gd fmla="val 16667" name="adj"/>
            </a:avLst>
          </a:prstGeom>
          <a:solidFill>
            <a:srgbClr val="1E49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8" name="Google Shape;718;p27"/>
          <p:cNvCxnSpPr/>
          <p:nvPr/>
        </p:nvCxnSpPr>
        <p:spPr>
          <a:xfrm>
            <a:off x="3432578" y="3562954"/>
            <a:ext cx="810000" cy="0"/>
          </a:xfrm>
          <a:prstGeom prst="straightConnector1">
            <a:avLst/>
          </a:prstGeom>
          <a:noFill/>
          <a:ln cap="flat" cmpd="sng" w="9525">
            <a:solidFill>
              <a:schemeClr val="dk2"/>
            </a:solidFill>
            <a:prstDash val="solid"/>
            <a:round/>
            <a:headEnd len="med" w="med" type="none"/>
            <a:tailEnd len="med" w="med" type="none"/>
          </a:ln>
        </p:spPr>
      </p:cxnSp>
      <p:sp>
        <p:nvSpPr>
          <p:cNvPr id="719" name="Google Shape;719;p27"/>
          <p:cNvSpPr/>
          <p:nvPr/>
        </p:nvSpPr>
        <p:spPr>
          <a:xfrm>
            <a:off x="3475926" y="3476800"/>
            <a:ext cx="219000" cy="156000"/>
          </a:xfrm>
          <a:prstGeom prst="roundRect">
            <a:avLst>
              <a:gd fmla="val 16667" name="adj"/>
            </a:avLst>
          </a:prstGeom>
          <a:solidFill>
            <a:srgbClr val="0C23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20" name="Google Shape;720;p27"/>
          <p:cNvCxnSpPr/>
          <p:nvPr/>
        </p:nvCxnSpPr>
        <p:spPr>
          <a:xfrm>
            <a:off x="4478959" y="3562004"/>
            <a:ext cx="810000" cy="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27"/>
          <p:cNvSpPr/>
          <p:nvPr/>
        </p:nvSpPr>
        <p:spPr>
          <a:xfrm>
            <a:off x="4774449" y="3477871"/>
            <a:ext cx="219000" cy="156000"/>
          </a:xfrm>
          <a:prstGeom prst="roundRect">
            <a:avLst>
              <a:gd fmla="val 16667" name="adj"/>
            </a:avLst>
          </a:prstGeom>
          <a:solidFill>
            <a:srgbClr val="1E49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22" name="Google Shape;722;p27"/>
          <p:cNvCxnSpPr/>
          <p:nvPr/>
        </p:nvCxnSpPr>
        <p:spPr>
          <a:xfrm>
            <a:off x="5525340" y="3561054"/>
            <a:ext cx="810000" cy="0"/>
          </a:xfrm>
          <a:prstGeom prst="straightConnector1">
            <a:avLst/>
          </a:prstGeom>
          <a:noFill/>
          <a:ln cap="flat" cmpd="sng" w="9525">
            <a:solidFill>
              <a:schemeClr val="dk2"/>
            </a:solidFill>
            <a:prstDash val="solid"/>
            <a:round/>
            <a:headEnd len="med" w="med" type="none"/>
            <a:tailEnd len="med" w="med" type="none"/>
          </a:ln>
        </p:spPr>
      </p:cxnSp>
      <p:sp>
        <p:nvSpPr>
          <p:cNvPr id="723" name="Google Shape;723;p27"/>
          <p:cNvSpPr/>
          <p:nvPr/>
        </p:nvSpPr>
        <p:spPr>
          <a:xfrm>
            <a:off x="5574847" y="3482079"/>
            <a:ext cx="219000" cy="156000"/>
          </a:xfrm>
          <a:prstGeom prst="roundRect">
            <a:avLst>
              <a:gd fmla="val 16667" name="adj"/>
            </a:avLst>
          </a:prstGeom>
          <a:solidFill>
            <a:srgbClr val="0C23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24" name="Google Shape;724;p27"/>
          <p:cNvCxnSpPr/>
          <p:nvPr/>
        </p:nvCxnSpPr>
        <p:spPr>
          <a:xfrm>
            <a:off x="1423971" y="4005852"/>
            <a:ext cx="810000" cy="0"/>
          </a:xfrm>
          <a:prstGeom prst="straightConnector1">
            <a:avLst/>
          </a:prstGeom>
          <a:noFill/>
          <a:ln cap="flat" cmpd="sng" w="9525">
            <a:solidFill>
              <a:schemeClr val="dk2"/>
            </a:solidFill>
            <a:prstDash val="solid"/>
            <a:round/>
            <a:headEnd len="med" w="med" type="none"/>
            <a:tailEnd len="med" w="med" type="none"/>
          </a:ln>
        </p:spPr>
      </p:cxnSp>
      <p:sp>
        <p:nvSpPr>
          <p:cNvPr id="725" name="Google Shape;725;p27"/>
          <p:cNvSpPr/>
          <p:nvPr/>
        </p:nvSpPr>
        <p:spPr>
          <a:xfrm>
            <a:off x="1459330" y="3916484"/>
            <a:ext cx="219000" cy="156000"/>
          </a:xfrm>
          <a:prstGeom prst="roundRect">
            <a:avLst>
              <a:gd fmla="val 16667" name="adj"/>
            </a:avLst>
          </a:prstGeom>
          <a:solidFill>
            <a:srgbClr val="233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26" name="Google Shape;726;p27"/>
          <p:cNvCxnSpPr/>
          <p:nvPr/>
        </p:nvCxnSpPr>
        <p:spPr>
          <a:xfrm>
            <a:off x="2424291" y="3997333"/>
            <a:ext cx="810000" cy="0"/>
          </a:xfrm>
          <a:prstGeom prst="straightConnector1">
            <a:avLst/>
          </a:prstGeom>
          <a:noFill/>
          <a:ln cap="flat" cmpd="sng" w="9525">
            <a:solidFill>
              <a:schemeClr val="dk2"/>
            </a:solidFill>
            <a:prstDash val="solid"/>
            <a:round/>
            <a:headEnd len="med" w="med" type="none"/>
            <a:tailEnd len="med" w="med" type="none"/>
          </a:ln>
        </p:spPr>
      </p:cxnSp>
      <p:sp>
        <p:nvSpPr>
          <p:cNvPr id="727" name="Google Shape;727;p27"/>
          <p:cNvSpPr/>
          <p:nvPr/>
        </p:nvSpPr>
        <p:spPr>
          <a:xfrm>
            <a:off x="2474400" y="3916465"/>
            <a:ext cx="219000" cy="156000"/>
          </a:xfrm>
          <a:prstGeom prst="roundRect">
            <a:avLst>
              <a:gd fmla="val 16667" name="adj"/>
            </a:avLst>
          </a:prstGeom>
          <a:solidFill>
            <a:srgbClr val="0C23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28" name="Google Shape;728;p27"/>
          <p:cNvCxnSpPr/>
          <p:nvPr/>
        </p:nvCxnSpPr>
        <p:spPr>
          <a:xfrm>
            <a:off x="3432600" y="3996377"/>
            <a:ext cx="810000" cy="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27"/>
          <p:cNvSpPr/>
          <p:nvPr/>
        </p:nvSpPr>
        <p:spPr>
          <a:xfrm>
            <a:off x="3476691" y="3903096"/>
            <a:ext cx="219000" cy="156000"/>
          </a:xfrm>
          <a:prstGeom prst="roundRect">
            <a:avLst>
              <a:gd fmla="val 16667" name="adj"/>
            </a:avLst>
          </a:prstGeom>
          <a:solidFill>
            <a:srgbClr val="0C23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30" name="Google Shape;730;p27"/>
          <p:cNvCxnSpPr/>
          <p:nvPr/>
        </p:nvCxnSpPr>
        <p:spPr>
          <a:xfrm>
            <a:off x="4478981" y="3995427"/>
            <a:ext cx="810000" cy="0"/>
          </a:xfrm>
          <a:prstGeom prst="straightConnector1">
            <a:avLst/>
          </a:prstGeom>
          <a:noFill/>
          <a:ln cap="flat" cmpd="sng" w="9525">
            <a:solidFill>
              <a:schemeClr val="dk2"/>
            </a:solidFill>
            <a:prstDash val="solid"/>
            <a:round/>
            <a:headEnd len="med" w="med" type="none"/>
            <a:tailEnd len="med" w="med" type="none"/>
          </a:ln>
        </p:spPr>
      </p:cxnSp>
      <p:sp>
        <p:nvSpPr>
          <p:cNvPr id="731" name="Google Shape;731;p27"/>
          <p:cNvSpPr/>
          <p:nvPr/>
        </p:nvSpPr>
        <p:spPr>
          <a:xfrm>
            <a:off x="4774471" y="3903109"/>
            <a:ext cx="219000" cy="156000"/>
          </a:xfrm>
          <a:prstGeom prst="roundRect">
            <a:avLst>
              <a:gd fmla="val 16667" name="adj"/>
            </a:avLst>
          </a:prstGeom>
          <a:solidFill>
            <a:srgbClr val="1E49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32" name="Google Shape;732;p27"/>
          <p:cNvCxnSpPr/>
          <p:nvPr/>
        </p:nvCxnSpPr>
        <p:spPr>
          <a:xfrm>
            <a:off x="5525362" y="3994477"/>
            <a:ext cx="810000" cy="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27"/>
          <p:cNvSpPr/>
          <p:nvPr/>
        </p:nvSpPr>
        <p:spPr>
          <a:xfrm>
            <a:off x="6072994" y="3917434"/>
            <a:ext cx="219000" cy="1560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34" name="Google Shape;734;p27"/>
          <p:cNvCxnSpPr/>
          <p:nvPr/>
        </p:nvCxnSpPr>
        <p:spPr>
          <a:xfrm>
            <a:off x="1423971" y="4480999"/>
            <a:ext cx="810000" cy="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27"/>
          <p:cNvSpPr/>
          <p:nvPr/>
        </p:nvSpPr>
        <p:spPr>
          <a:xfrm>
            <a:off x="1697787" y="4408681"/>
            <a:ext cx="219000" cy="156000"/>
          </a:xfrm>
          <a:prstGeom prst="roundRect">
            <a:avLst>
              <a:gd fmla="val 16667" name="adj"/>
            </a:avLst>
          </a:prstGeom>
          <a:solidFill>
            <a:srgbClr val="1E49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36" name="Google Shape;736;p27"/>
          <p:cNvCxnSpPr/>
          <p:nvPr/>
        </p:nvCxnSpPr>
        <p:spPr>
          <a:xfrm>
            <a:off x="2424291" y="4472481"/>
            <a:ext cx="810000" cy="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27"/>
          <p:cNvSpPr/>
          <p:nvPr/>
        </p:nvSpPr>
        <p:spPr>
          <a:xfrm>
            <a:off x="2971922" y="4395437"/>
            <a:ext cx="219000" cy="1560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38" name="Google Shape;738;p27"/>
          <p:cNvCxnSpPr/>
          <p:nvPr/>
        </p:nvCxnSpPr>
        <p:spPr>
          <a:xfrm>
            <a:off x="3432600" y="4471525"/>
            <a:ext cx="810000" cy="0"/>
          </a:xfrm>
          <a:prstGeom prst="straightConnector1">
            <a:avLst/>
          </a:prstGeom>
          <a:noFill/>
          <a:ln cap="flat" cmpd="sng" w="9525">
            <a:solidFill>
              <a:schemeClr val="dk2"/>
            </a:solidFill>
            <a:prstDash val="solid"/>
            <a:round/>
            <a:headEnd len="med" w="med" type="none"/>
            <a:tailEnd len="med" w="med" type="none"/>
          </a:ln>
        </p:spPr>
      </p:cxnSp>
      <p:sp>
        <p:nvSpPr>
          <p:cNvPr id="739" name="Google Shape;739;p27"/>
          <p:cNvSpPr/>
          <p:nvPr/>
        </p:nvSpPr>
        <p:spPr>
          <a:xfrm>
            <a:off x="3475948" y="4399219"/>
            <a:ext cx="219000" cy="156000"/>
          </a:xfrm>
          <a:prstGeom prst="roundRect">
            <a:avLst>
              <a:gd fmla="val 16667" name="adj"/>
            </a:avLst>
          </a:prstGeom>
          <a:solidFill>
            <a:srgbClr val="0C23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40" name="Google Shape;740;p27"/>
          <p:cNvCxnSpPr/>
          <p:nvPr/>
        </p:nvCxnSpPr>
        <p:spPr>
          <a:xfrm>
            <a:off x="4478981" y="4470575"/>
            <a:ext cx="810000" cy="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27"/>
          <p:cNvSpPr/>
          <p:nvPr/>
        </p:nvSpPr>
        <p:spPr>
          <a:xfrm>
            <a:off x="5026612" y="4393531"/>
            <a:ext cx="219000" cy="1560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42" name="Google Shape;742;p27"/>
          <p:cNvCxnSpPr/>
          <p:nvPr/>
        </p:nvCxnSpPr>
        <p:spPr>
          <a:xfrm>
            <a:off x="5525362" y="4469625"/>
            <a:ext cx="810000" cy="0"/>
          </a:xfrm>
          <a:prstGeom prst="straightConnector1">
            <a:avLst/>
          </a:prstGeom>
          <a:noFill/>
          <a:ln cap="flat" cmpd="sng" w="9525">
            <a:solidFill>
              <a:schemeClr val="dk2"/>
            </a:solidFill>
            <a:prstDash val="solid"/>
            <a:round/>
            <a:headEnd len="med" w="med" type="none"/>
            <a:tailEnd len="med" w="med" type="none"/>
          </a:ln>
        </p:spPr>
      </p:cxnSp>
      <p:sp>
        <p:nvSpPr>
          <p:cNvPr id="743" name="Google Shape;743;p27"/>
          <p:cNvSpPr/>
          <p:nvPr/>
        </p:nvSpPr>
        <p:spPr>
          <a:xfrm>
            <a:off x="6072994" y="4398269"/>
            <a:ext cx="219000" cy="1560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27"/>
          <p:cNvSpPr/>
          <p:nvPr/>
        </p:nvSpPr>
        <p:spPr>
          <a:xfrm>
            <a:off x="129002" y="2373425"/>
            <a:ext cx="6319500" cy="418200"/>
          </a:xfrm>
          <a:prstGeom prst="rect">
            <a:avLst/>
          </a:prstGeom>
          <a:noFill/>
          <a:ln cap="flat" cmpd="sng" w="19050">
            <a:solidFill>
              <a:srgbClr val="AB0D8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p27"/>
          <p:cNvSpPr/>
          <p:nvPr/>
        </p:nvSpPr>
        <p:spPr>
          <a:xfrm>
            <a:off x="159300" y="1283125"/>
            <a:ext cx="6289200" cy="292500"/>
          </a:xfrm>
          <a:prstGeom prst="roundRect">
            <a:avLst>
              <a:gd fmla="val 16667" name="adj"/>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경쟁사 대비 차별점</a:t>
            </a:r>
            <a:endParaRPr b="1">
              <a:solidFill>
                <a:schemeClr val="lt1"/>
              </a:solidFill>
              <a:latin typeface="Lato"/>
              <a:ea typeface="Lato"/>
              <a:cs typeface="Lato"/>
              <a:sym typeface="Lato"/>
            </a:endParaRPr>
          </a:p>
        </p:txBody>
      </p:sp>
      <p:sp>
        <p:nvSpPr>
          <p:cNvPr id="746" name="Google Shape;746;p27"/>
          <p:cNvSpPr/>
          <p:nvPr/>
        </p:nvSpPr>
        <p:spPr>
          <a:xfrm>
            <a:off x="6896925" y="1298125"/>
            <a:ext cx="2025600" cy="292500"/>
          </a:xfrm>
          <a:prstGeom prst="roundRect">
            <a:avLst>
              <a:gd fmla="val 16667" name="adj"/>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기대효과</a:t>
            </a:r>
            <a:endParaRPr b="1">
              <a:solidFill>
                <a:schemeClr val="lt1"/>
              </a:solidFill>
              <a:latin typeface="Lato"/>
              <a:ea typeface="Lato"/>
              <a:cs typeface="Lato"/>
              <a:sym typeface="Lato"/>
            </a:endParaRPr>
          </a:p>
        </p:txBody>
      </p:sp>
      <p:sp>
        <p:nvSpPr>
          <p:cNvPr id="747" name="Google Shape;747;p27"/>
          <p:cNvSpPr/>
          <p:nvPr/>
        </p:nvSpPr>
        <p:spPr>
          <a:xfrm>
            <a:off x="9264450" y="2037888"/>
            <a:ext cx="2103900" cy="7275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 </a:t>
            </a:r>
            <a:r>
              <a:rPr b="1" lang="ko" sz="1000">
                <a:solidFill>
                  <a:schemeClr val="dk2"/>
                </a:solidFill>
                <a:latin typeface="Lato"/>
                <a:ea typeface="Lato"/>
                <a:cs typeface="Lato"/>
                <a:sym typeface="Lato"/>
              </a:rPr>
              <a:t>불량 탐지 정확도 향상</a:t>
            </a:r>
            <a:r>
              <a:rPr lang="ko" sz="1000">
                <a:solidFill>
                  <a:schemeClr val="dk2"/>
                </a:solidFill>
                <a:latin typeface="Lato"/>
                <a:ea typeface="Lato"/>
                <a:cs typeface="Lato"/>
                <a:sym typeface="Lato"/>
              </a:rPr>
              <a:t> 및 업무 효율화</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제조 데이터 분석을 통한 인사이트로 </a:t>
            </a:r>
            <a:r>
              <a:rPr b="1" lang="ko" sz="1000">
                <a:solidFill>
                  <a:schemeClr val="dk2"/>
                </a:solidFill>
                <a:latin typeface="Lato"/>
                <a:ea typeface="Lato"/>
                <a:cs typeface="Lato"/>
                <a:sym typeface="Lato"/>
              </a:rPr>
              <a:t>불량을 최소화하는 환경</a:t>
            </a:r>
            <a:r>
              <a:rPr lang="ko" sz="1000">
                <a:solidFill>
                  <a:schemeClr val="dk2"/>
                </a:solidFill>
                <a:latin typeface="Lato"/>
                <a:ea typeface="Lato"/>
                <a:cs typeface="Lato"/>
                <a:sym typeface="Lato"/>
              </a:rPr>
              <a:t> 구축 가능</a:t>
            </a:r>
            <a:endParaRPr sz="1000">
              <a:solidFill>
                <a:schemeClr val="dk2"/>
              </a:solidFill>
              <a:latin typeface="Lato"/>
              <a:ea typeface="Lato"/>
              <a:cs typeface="Lato"/>
              <a:sym typeface="Lato"/>
            </a:endParaRPr>
          </a:p>
        </p:txBody>
      </p:sp>
      <p:sp>
        <p:nvSpPr>
          <p:cNvPr id="748" name="Google Shape;748;p27"/>
          <p:cNvSpPr/>
          <p:nvPr/>
        </p:nvSpPr>
        <p:spPr>
          <a:xfrm>
            <a:off x="9264400" y="1847013"/>
            <a:ext cx="2103900" cy="209700"/>
          </a:xfrm>
          <a:prstGeom prst="rect">
            <a:avLst/>
          </a:prstGeom>
          <a:solidFill>
            <a:srgbClr val="00C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000">
                <a:solidFill>
                  <a:schemeClr val="lt1"/>
                </a:solidFill>
                <a:latin typeface="Lato"/>
                <a:ea typeface="Lato"/>
                <a:cs typeface="Lato"/>
                <a:sym typeface="Lato"/>
              </a:rPr>
              <a:t>불량으로 인한 비용 절감</a:t>
            </a:r>
            <a:endParaRPr b="1" sz="1000">
              <a:solidFill>
                <a:schemeClr val="lt1"/>
              </a:solidFill>
              <a:latin typeface="Lato"/>
              <a:ea typeface="Lato"/>
              <a:cs typeface="Lato"/>
              <a:sym typeface="Lato"/>
            </a:endParaRPr>
          </a:p>
        </p:txBody>
      </p:sp>
      <p:sp>
        <p:nvSpPr>
          <p:cNvPr id="749" name="Google Shape;749;p27"/>
          <p:cNvSpPr/>
          <p:nvPr/>
        </p:nvSpPr>
        <p:spPr>
          <a:xfrm>
            <a:off x="9270300" y="3087463"/>
            <a:ext cx="2103900" cy="8442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 </a:t>
            </a:r>
            <a:r>
              <a:rPr lang="ko" sz="1000">
                <a:solidFill>
                  <a:schemeClr val="dk2"/>
                </a:solidFill>
                <a:latin typeface="Lato"/>
                <a:ea typeface="Lato"/>
                <a:cs typeface="Lato"/>
                <a:sym typeface="Lato"/>
              </a:rPr>
              <a:t>직관적인 UI/UX 및 자동화된 분석, 알람, 연동, 최소한의 유지보수로 비전문가 집단의 </a:t>
            </a:r>
            <a:r>
              <a:rPr b="1" lang="ko" sz="1000">
                <a:solidFill>
                  <a:schemeClr val="dk2"/>
                </a:solidFill>
                <a:latin typeface="Lato"/>
                <a:ea typeface="Lato"/>
                <a:cs typeface="Lato"/>
                <a:sym typeface="Lato"/>
              </a:rPr>
              <a:t>생산성 향상</a:t>
            </a:r>
            <a:endParaRPr b="1"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a:t>
            </a:r>
            <a:r>
              <a:rPr b="1" lang="ko" sz="1000">
                <a:solidFill>
                  <a:schemeClr val="dk2"/>
                </a:solidFill>
                <a:latin typeface="Lato"/>
                <a:ea typeface="Lato"/>
                <a:cs typeface="Lato"/>
                <a:sym typeface="Lato"/>
              </a:rPr>
              <a:t>전문 인력이 부족</a:t>
            </a:r>
            <a:r>
              <a:rPr lang="ko" sz="1000">
                <a:solidFill>
                  <a:schemeClr val="dk2"/>
                </a:solidFill>
                <a:latin typeface="Lato"/>
                <a:ea typeface="Lato"/>
                <a:cs typeface="Lato"/>
                <a:sym typeface="Lato"/>
              </a:rPr>
              <a:t>한 중소 제조환경에서도 </a:t>
            </a:r>
            <a:r>
              <a:rPr b="1" lang="ko" sz="1000">
                <a:solidFill>
                  <a:schemeClr val="dk2"/>
                </a:solidFill>
                <a:latin typeface="Lato"/>
                <a:ea typeface="Lato"/>
                <a:cs typeface="Lato"/>
                <a:sym typeface="Lato"/>
              </a:rPr>
              <a:t>AI 품질 분석</a:t>
            </a:r>
            <a:r>
              <a:rPr lang="ko" sz="1000">
                <a:solidFill>
                  <a:schemeClr val="dk2"/>
                </a:solidFill>
                <a:latin typeface="Lato"/>
                <a:ea typeface="Lato"/>
                <a:cs typeface="Lato"/>
                <a:sym typeface="Lato"/>
              </a:rPr>
              <a:t> 가능</a:t>
            </a:r>
            <a:endParaRPr sz="1000">
              <a:solidFill>
                <a:schemeClr val="dk2"/>
              </a:solidFill>
              <a:latin typeface="Lato"/>
              <a:ea typeface="Lato"/>
              <a:cs typeface="Lato"/>
              <a:sym typeface="Lato"/>
            </a:endParaRPr>
          </a:p>
        </p:txBody>
      </p:sp>
      <p:sp>
        <p:nvSpPr>
          <p:cNvPr id="750" name="Google Shape;750;p27"/>
          <p:cNvSpPr/>
          <p:nvPr/>
        </p:nvSpPr>
        <p:spPr>
          <a:xfrm>
            <a:off x="9270250" y="2896575"/>
            <a:ext cx="2103900" cy="209700"/>
          </a:xfrm>
          <a:prstGeom prst="rect">
            <a:avLst/>
          </a:prstGeom>
          <a:solidFill>
            <a:srgbClr val="00C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000">
                <a:solidFill>
                  <a:schemeClr val="lt1"/>
                </a:solidFill>
                <a:latin typeface="Lato"/>
                <a:ea typeface="Lato"/>
                <a:cs typeface="Lato"/>
                <a:sym typeface="Lato"/>
              </a:rPr>
              <a:t>생산성 향상 및 IT 부담 완화</a:t>
            </a:r>
            <a:endParaRPr b="1" sz="1000">
              <a:solidFill>
                <a:schemeClr val="lt1"/>
              </a:solidFill>
              <a:latin typeface="Lato"/>
              <a:ea typeface="Lato"/>
              <a:cs typeface="Lato"/>
              <a:sym typeface="Lato"/>
            </a:endParaRPr>
          </a:p>
        </p:txBody>
      </p:sp>
      <p:sp>
        <p:nvSpPr>
          <p:cNvPr id="751" name="Google Shape;751;p27"/>
          <p:cNvSpPr/>
          <p:nvPr/>
        </p:nvSpPr>
        <p:spPr>
          <a:xfrm>
            <a:off x="9270325" y="4253426"/>
            <a:ext cx="2103900" cy="7275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 </a:t>
            </a:r>
            <a:r>
              <a:rPr b="1" lang="ko" sz="1000">
                <a:solidFill>
                  <a:schemeClr val="dk2"/>
                </a:solidFill>
                <a:latin typeface="Lato"/>
                <a:ea typeface="Lato"/>
                <a:cs typeface="Lato"/>
                <a:sym typeface="Lato"/>
              </a:rPr>
              <a:t>중소기업 맞춤 구조</a:t>
            </a:r>
            <a:r>
              <a:rPr lang="ko" sz="1000">
                <a:solidFill>
                  <a:schemeClr val="dk2"/>
                </a:solidFill>
                <a:latin typeface="Lato"/>
                <a:ea typeface="Lato"/>
                <a:cs typeface="Lato"/>
                <a:sym typeface="Lato"/>
              </a:rPr>
              <a:t>로 빠른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도입 가능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a:t>
            </a:r>
            <a:r>
              <a:rPr b="1" lang="ko" sz="1000">
                <a:solidFill>
                  <a:schemeClr val="dk2"/>
                </a:solidFill>
                <a:latin typeface="Lato"/>
                <a:ea typeface="Lato"/>
                <a:cs typeface="Lato"/>
                <a:sym typeface="Lato"/>
              </a:rPr>
              <a:t>배치 기반</a:t>
            </a:r>
            <a:r>
              <a:rPr lang="ko" sz="1000">
                <a:solidFill>
                  <a:schemeClr val="dk2"/>
                </a:solidFill>
                <a:latin typeface="Lato"/>
                <a:ea typeface="Lato"/>
                <a:cs typeface="Lato"/>
                <a:sym typeface="Lato"/>
              </a:rPr>
              <a:t> 모니터링으로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즉각적인 대응 가능</a:t>
            </a:r>
            <a:endParaRPr sz="1000">
              <a:solidFill>
                <a:schemeClr val="dk2"/>
              </a:solidFill>
              <a:latin typeface="Lato"/>
              <a:ea typeface="Lato"/>
              <a:cs typeface="Lato"/>
              <a:sym typeface="Lato"/>
            </a:endParaRPr>
          </a:p>
        </p:txBody>
      </p:sp>
      <p:sp>
        <p:nvSpPr>
          <p:cNvPr id="752" name="Google Shape;752;p27"/>
          <p:cNvSpPr/>
          <p:nvPr/>
        </p:nvSpPr>
        <p:spPr>
          <a:xfrm>
            <a:off x="9270275" y="4062551"/>
            <a:ext cx="2103900" cy="209700"/>
          </a:xfrm>
          <a:prstGeom prst="rect">
            <a:avLst/>
          </a:prstGeom>
          <a:solidFill>
            <a:srgbClr val="00C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000">
                <a:solidFill>
                  <a:schemeClr val="lt1"/>
                </a:solidFill>
                <a:latin typeface="Lato"/>
                <a:ea typeface="Lato"/>
                <a:cs typeface="Lato"/>
                <a:sym typeface="Lato"/>
              </a:rPr>
              <a:t>빠른 도입 및 운영 통제력 확보</a:t>
            </a:r>
            <a:endParaRPr b="1" sz="1000">
              <a:solidFill>
                <a:schemeClr val="lt1"/>
              </a:solidFill>
              <a:latin typeface="Lato"/>
              <a:ea typeface="Lato"/>
              <a:cs typeface="Lato"/>
              <a:sym typeface="Lato"/>
            </a:endParaRPr>
          </a:p>
        </p:txBody>
      </p:sp>
      <p:pic>
        <p:nvPicPr>
          <p:cNvPr id="753" name="Google Shape;753;p27"/>
          <p:cNvPicPr preferRelativeResize="0"/>
          <p:nvPr/>
        </p:nvPicPr>
        <p:blipFill>
          <a:blip r:embed="rId8">
            <a:alphaModFix/>
          </a:blip>
          <a:stretch>
            <a:fillRect/>
          </a:stretch>
        </p:blipFill>
        <p:spPr>
          <a:xfrm>
            <a:off x="6971269" y="2006602"/>
            <a:ext cx="411100" cy="411100"/>
          </a:xfrm>
          <a:prstGeom prst="rect">
            <a:avLst/>
          </a:prstGeom>
          <a:noFill/>
          <a:ln>
            <a:noFill/>
          </a:ln>
        </p:spPr>
      </p:pic>
      <p:sp>
        <p:nvSpPr>
          <p:cNvPr id="754" name="Google Shape;754;p27"/>
          <p:cNvSpPr/>
          <p:nvPr/>
        </p:nvSpPr>
        <p:spPr>
          <a:xfrm rot="5400000">
            <a:off x="5055784" y="2879625"/>
            <a:ext cx="3242700" cy="232200"/>
          </a:xfrm>
          <a:prstGeom prst="triangle">
            <a:avLst>
              <a:gd fmla="val 50240" name="adj"/>
            </a:avLst>
          </a:prstGeom>
          <a:gradFill>
            <a:gsLst>
              <a:gs pos="0">
                <a:srgbClr val="00348D"/>
              </a:gs>
              <a:gs pos="100000">
                <a:srgbClr val="FFFFF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p27"/>
          <p:cNvSpPr/>
          <p:nvPr/>
        </p:nvSpPr>
        <p:spPr>
          <a:xfrm>
            <a:off x="7478050" y="1893675"/>
            <a:ext cx="1414200" cy="2604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lt1"/>
                </a:solidFill>
                <a:latin typeface="Lato"/>
                <a:ea typeface="Lato"/>
                <a:cs typeface="Lato"/>
                <a:sym typeface="Lato"/>
              </a:rPr>
              <a:t>비용 절감</a:t>
            </a:r>
            <a:endParaRPr sz="1200">
              <a:solidFill>
                <a:schemeClr val="lt1"/>
              </a:solidFill>
              <a:latin typeface="Lato"/>
              <a:ea typeface="Lato"/>
              <a:cs typeface="Lato"/>
              <a:sym typeface="Lato"/>
            </a:endParaRPr>
          </a:p>
        </p:txBody>
      </p:sp>
      <p:sp>
        <p:nvSpPr>
          <p:cNvPr id="756" name="Google Shape;756;p27"/>
          <p:cNvSpPr txBox="1"/>
          <p:nvPr/>
        </p:nvSpPr>
        <p:spPr>
          <a:xfrm>
            <a:off x="7493350" y="2154075"/>
            <a:ext cx="13836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 머신 기반 품질보증</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불량 최소화 환경</a:t>
            </a:r>
            <a:endParaRPr sz="1000">
              <a:solidFill>
                <a:schemeClr val="dk2"/>
              </a:solidFill>
              <a:latin typeface="Lato"/>
              <a:ea typeface="Lato"/>
              <a:cs typeface="Lato"/>
              <a:sym typeface="Lato"/>
            </a:endParaRPr>
          </a:p>
        </p:txBody>
      </p:sp>
      <p:sp>
        <p:nvSpPr>
          <p:cNvPr id="757" name="Google Shape;757;p27"/>
          <p:cNvSpPr/>
          <p:nvPr/>
        </p:nvSpPr>
        <p:spPr>
          <a:xfrm>
            <a:off x="7478050" y="2871225"/>
            <a:ext cx="1414200" cy="2604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lt1"/>
                </a:solidFill>
                <a:latin typeface="Lato"/>
                <a:ea typeface="Lato"/>
                <a:cs typeface="Lato"/>
                <a:sym typeface="Lato"/>
              </a:rPr>
              <a:t>생산성 향상</a:t>
            </a:r>
            <a:endParaRPr sz="1200">
              <a:solidFill>
                <a:schemeClr val="lt1"/>
              </a:solidFill>
              <a:latin typeface="Lato"/>
              <a:ea typeface="Lato"/>
              <a:cs typeface="Lato"/>
              <a:sym typeface="Lato"/>
            </a:endParaRPr>
          </a:p>
        </p:txBody>
      </p:sp>
      <p:sp>
        <p:nvSpPr>
          <p:cNvPr id="758" name="Google Shape;758;p27"/>
          <p:cNvSpPr txBox="1"/>
          <p:nvPr/>
        </p:nvSpPr>
        <p:spPr>
          <a:xfrm>
            <a:off x="7493350" y="3109799"/>
            <a:ext cx="13836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 </a:t>
            </a:r>
            <a:r>
              <a:rPr lang="ko" sz="1000">
                <a:solidFill>
                  <a:schemeClr val="dk2"/>
                </a:solidFill>
                <a:latin typeface="Lato"/>
                <a:ea typeface="Lato"/>
                <a:cs typeface="Lato"/>
                <a:sym typeface="Lato"/>
              </a:rPr>
              <a:t>직관적 분석 화면, 자동화된 분석, 알람</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즉각적인 대응</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sp>
        <p:nvSpPr>
          <p:cNvPr id="759" name="Google Shape;759;p27"/>
          <p:cNvSpPr/>
          <p:nvPr/>
        </p:nvSpPr>
        <p:spPr>
          <a:xfrm>
            <a:off x="7478050" y="3848775"/>
            <a:ext cx="1414200" cy="260400"/>
          </a:xfrm>
          <a:prstGeom prst="roundRect">
            <a:avLst>
              <a:gd fmla="val 16667" name="adj"/>
            </a:avLst>
          </a:prstGeom>
          <a:solidFill>
            <a:srgbClr val="00C0A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chemeClr val="lt1"/>
                </a:solidFill>
                <a:latin typeface="Lato"/>
                <a:ea typeface="Lato"/>
                <a:cs typeface="Lato"/>
                <a:sym typeface="Lato"/>
              </a:rPr>
              <a:t>운영 통제력 확보</a:t>
            </a:r>
            <a:endParaRPr sz="1200">
              <a:solidFill>
                <a:schemeClr val="lt1"/>
              </a:solidFill>
              <a:latin typeface="Lato"/>
              <a:ea typeface="Lato"/>
              <a:cs typeface="Lato"/>
              <a:sym typeface="Lato"/>
            </a:endParaRPr>
          </a:p>
        </p:txBody>
      </p:sp>
      <p:sp>
        <p:nvSpPr>
          <p:cNvPr id="760" name="Google Shape;760;p27"/>
          <p:cNvSpPr txBox="1"/>
          <p:nvPr/>
        </p:nvSpPr>
        <p:spPr>
          <a:xfrm>
            <a:off x="7493350" y="4082999"/>
            <a:ext cx="13836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 </a:t>
            </a:r>
            <a:r>
              <a:rPr lang="ko" sz="1000">
                <a:solidFill>
                  <a:schemeClr val="dk2"/>
                </a:solidFill>
                <a:latin typeface="Lato"/>
                <a:ea typeface="Lato"/>
                <a:cs typeface="Lato"/>
                <a:sym typeface="Lato"/>
              </a:rPr>
              <a:t>중소 기업 맞춤 구조</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 배치 기반 모니터링</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pic>
        <p:nvPicPr>
          <p:cNvPr id="761" name="Google Shape;761;p27"/>
          <p:cNvPicPr preferRelativeResize="0"/>
          <p:nvPr/>
        </p:nvPicPr>
        <p:blipFill>
          <a:blip r:embed="rId9">
            <a:alphaModFix/>
          </a:blip>
          <a:stretch>
            <a:fillRect/>
          </a:stretch>
        </p:blipFill>
        <p:spPr>
          <a:xfrm>
            <a:off x="6931313" y="2974275"/>
            <a:ext cx="491001" cy="491001"/>
          </a:xfrm>
          <a:prstGeom prst="rect">
            <a:avLst/>
          </a:prstGeom>
          <a:noFill/>
          <a:ln>
            <a:noFill/>
          </a:ln>
        </p:spPr>
      </p:pic>
      <p:pic>
        <p:nvPicPr>
          <p:cNvPr id="762" name="Google Shape;762;p27"/>
          <p:cNvPicPr preferRelativeResize="0"/>
          <p:nvPr/>
        </p:nvPicPr>
        <p:blipFill>
          <a:blip r:embed="rId10">
            <a:alphaModFix/>
          </a:blip>
          <a:stretch>
            <a:fillRect/>
          </a:stretch>
        </p:blipFill>
        <p:spPr>
          <a:xfrm>
            <a:off x="6958325" y="3951550"/>
            <a:ext cx="411100" cy="41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pSp>
        <p:nvGrpSpPr>
          <p:cNvPr id="767" name="Google Shape;767;p28"/>
          <p:cNvGrpSpPr/>
          <p:nvPr/>
        </p:nvGrpSpPr>
        <p:grpSpPr>
          <a:xfrm>
            <a:off x="3680886" y="80525"/>
            <a:ext cx="5376235" cy="292457"/>
            <a:chOff x="43957" y="4798330"/>
            <a:chExt cx="7549832" cy="403500"/>
          </a:xfrm>
        </p:grpSpPr>
        <p:sp>
          <p:nvSpPr>
            <p:cNvPr id="768" name="Google Shape;768;p28"/>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1. Introduction</a:t>
              </a:r>
              <a:endParaRPr sz="700">
                <a:solidFill>
                  <a:srgbClr val="595959"/>
                </a:solidFill>
                <a:latin typeface="Lato"/>
                <a:ea typeface="Lato"/>
                <a:cs typeface="Lato"/>
                <a:sym typeface="Lato"/>
              </a:endParaRPr>
            </a:p>
          </p:txBody>
        </p:sp>
        <p:sp>
          <p:nvSpPr>
            <p:cNvPr id="769" name="Google Shape;769;p28"/>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2. Executive Summary</a:t>
              </a:r>
              <a:endParaRPr sz="700">
                <a:solidFill>
                  <a:srgbClr val="595959"/>
                </a:solidFill>
                <a:latin typeface="Lato"/>
                <a:ea typeface="Lato"/>
                <a:cs typeface="Lato"/>
                <a:sym typeface="Lato"/>
              </a:endParaRPr>
            </a:p>
          </p:txBody>
        </p:sp>
        <p:sp>
          <p:nvSpPr>
            <p:cNvPr id="770" name="Google Shape;770;p28"/>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3. 솔루션 개요</a:t>
              </a:r>
              <a:endParaRPr sz="700">
                <a:solidFill>
                  <a:schemeClr val="dk2"/>
                </a:solidFill>
                <a:latin typeface="Lato"/>
                <a:ea typeface="Lato"/>
                <a:cs typeface="Lato"/>
                <a:sym typeface="Lato"/>
              </a:endParaRPr>
            </a:p>
          </p:txBody>
        </p:sp>
        <p:sp>
          <p:nvSpPr>
            <p:cNvPr id="771" name="Google Shape;771;p28"/>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4. 솔루션 운영 구조</a:t>
              </a:r>
              <a:endParaRPr sz="700">
                <a:solidFill>
                  <a:schemeClr val="dk2"/>
                </a:solidFill>
                <a:latin typeface="Lato"/>
                <a:ea typeface="Lato"/>
                <a:cs typeface="Lato"/>
                <a:sym typeface="Lato"/>
              </a:endParaRPr>
            </a:p>
          </p:txBody>
        </p:sp>
        <p:sp>
          <p:nvSpPr>
            <p:cNvPr id="772" name="Google Shape;772;p28"/>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48D"/>
                  </a:solidFill>
                  <a:latin typeface="Lato"/>
                  <a:ea typeface="Lato"/>
                  <a:cs typeface="Lato"/>
                  <a:sym typeface="Lato"/>
                </a:rPr>
                <a:t>5. 확장 로드맵</a:t>
              </a:r>
              <a:endParaRPr b="1" sz="700">
                <a:solidFill>
                  <a:srgbClr val="00348D"/>
                </a:solidFill>
                <a:latin typeface="Lato"/>
                <a:ea typeface="Lato"/>
                <a:cs typeface="Lato"/>
                <a:sym typeface="Lato"/>
              </a:endParaRPr>
            </a:p>
          </p:txBody>
        </p:sp>
        <p:sp>
          <p:nvSpPr>
            <p:cNvPr id="773" name="Google Shape;773;p28"/>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774" name="Google Shape;774;p28"/>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775" name="Google Shape;775;p28"/>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776" name="Google Shape;776;p28"/>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777" name="Google Shape;777;p28"/>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778" name="Google Shape;778;p28"/>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sp>
        <p:nvSpPr>
          <p:cNvPr id="779" name="Google Shape;779;p28"/>
          <p:cNvSpPr txBox="1"/>
          <p:nvPr>
            <p:ph type="title"/>
          </p:nvPr>
        </p:nvSpPr>
        <p:spPr>
          <a:xfrm>
            <a:off x="311700" y="734675"/>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단기에서부터 장기까지 단순한 기술 고도화가 아닌, 시장·운영 제약을 제거한 실질적 품질보증 시스템 전략 설계 </a:t>
            </a:r>
            <a:endParaRPr sz="1100">
              <a:latin typeface="Lato"/>
              <a:ea typeface="Lato"/>
              <a:cs typeface="Lato"/>
              <a:sym typeface="Lato"/>
            </a:endParaRPr>
          </a:p>
        </p:txBody>
      </p:sp>
      <p:sp>
        <p:nvSpPr>
          <p:cNvPr id="780" name="Google Shape;780;p28"/>
          <p:cNvSpPr txBox="1"/>
          <p:nvPr>
            <p:ph type="title"/>
          </p:nvPr>
        </p:nvSpPr>
        <p:spPr>
          <a:xfrm>
            <a:off x="311700" y="23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확장 </a:t>
            </a:r>
            <a:r>
              <a:rPr b="1" lang="ko">
                <a:latin typeface="Lato"/>
                <a:ea typeface="Lato"/>
                <a:cs typeface="Lato"/>
                <a:sym typeface="Lato"/>
              </a:rPr>
              <a:t>로드맵</a:t>
            </a:r>
            <a:endParaRPr b="1">
              <a:latin typeface="Lato"/>
              <a:ea typeface="Lato"/>
              <a:cs typeface="Lato"/>
              <a:sym typeface="Lato"/>
            </a:endParaRPr>
          </a:p>
        </p:txBody>
      </p:sp>
      <p:sp>
        <p:nvSpPr>
          <p:cNvPr id="781" name="Google Shape;781;p28"/>
          <p:cNvSpPr/>
          <p:nvPr/>
        </p:nvSpPr>
        <p:spPr>
          <a:xfrm>
            <a:off x="785400" y="1099375"/>
            <a:ext cx="2540700" cy="292500"/>
          </a:xfrm>
          <a:prstGeom prst="roundRect">
            <a:avLst>
              <a:gd fmla="val 16667" name="adj"/>
            </a:avLst>
          </a:prstGeom>
          <a:solidFill>
            <a:srgbClr val="0034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시장 진입/확장 전략</a:t>
            </a:r>
            <a:endParaRPr b="1">
              <a:solidFill>
                <a:schemeClr val="lt1"/>
              </a:solidFill>
              <a:latin typeface="Lato"/>
              <a:ea typeface="Lato"/>
              <a:cs typeface="Lato"/>
              <a:sym typeface="Lato"/>
            </a:endParaRPr>
          </a:p>
        </p:txBody>
      </p:sp>
      <p:sp>
        <p:nvSpPr>
          <p:cNvPr id="782" name="Google Shape;782;p28"/>
          <p:cNvSpPr/>
          <p:nvPr/>
        </p:nvSpPr>
        <p:spPr>
          <a:xfrm>
            <a:off x="3466336" y="1099375"/>
            <a:ext cx="2540700" cy="292500"/>
          </a:xfrm>
          <a:prstGeom prst="roundRect">
            <a:avLst>
              <a:gd fmla="val 16667" name="adj"/>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기술 확장 전략</a:t>
            </a:r>
            <a:endParaRPr b="1">
              <a:solidFill>
                <a:schemeClr val="lt1"/>
              </a:solidFill>
              <a:latin typeface="Lato"/>
              <a:ea typeface="Lato"/>
              <a:cs typeface="Lato"/>
              <a:sym typeface="Lato"/>
            </a:endParaRPr>
          </a:p>
        </p:txBody>
      </p:sp>
      <p:sp>
        <p:nvSpPr>
          <p:cNvPr id="783" name="Google Shape;783;p28"/>
          <p:cNvSpPr/>
          <p:nvPr/>
        </p:nvSpPr>
        <p:spPr>
          <a:xfrm>
            <a:off x="6147273" y="1099375"/>
            <a:ext cx="2540700" cy="292500"/>
          </a:xfrm>
          <a:prstGeom prst="roundRect">
            <a:avLst>
              <a:gd fmla="val 16667" name="adj"/>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운영 확장 전략</a:t>
            </a:r>
            <a:endParaRPr b="1">
              <a:solidFill>
                <a:schemeClr val="lt1"/>
              </a:solidFill>
              <a:latin typeface="Lato"/>
              <a:ea typeface="Lato"/>
              <a:cs typeface="Lato"/>
              <a:sym typeface="Lato"/>
            </a:endParaRPr>
          </a:p>
        </p:txBody>
      </p:sp>
      <p:sp>
        <p:nvSpPr>
          <p:cNvPr id="784" name="Google Shape;784;p28"/>
          <p:cNvSpPr/>
          <p:nvPr/>
        </p:nvSpPr>
        <p:spPr>
          <a:xfrm>
            <a:off x="-3327662" y="1646513"/>
            <a:ext cx="2616600" cy="13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1100"/>
              <a:t>바우처 기반 SME 타겟팅</a:t>
            </a:r>
            <a:endParaRPr sz="1100"/>
          </a:p>
          <a:p>
            <a:pPr indent="0" lvl="0" marL="0" rtl="0" algn="l">
              <a:spcBef>
                <a:spcPts val="0"/>
              </a:spcBef>
              <a:spcAft>
                <a:spcPts val="0"/>
              </a:spcAft>
              <a:buNone/>
            </a:pPr>
            <a:r>
              <a:rPr lang="ko" sz="1100"/>
              <a:t>- 정부 스마트공장/AI 바우처를 활용해 자부담 최소화</a:t>
            </a:r>
            <a:endParaRPr sz="1100"/>
          </a:p>
          <a:p>
            <a:pPr indent="0" lvl="0" marL="0" rtl="0" algn="l">
              <a:spcBef>
                <a:spcPts val="0"/>
              </a:spcBef>
              <a:spcAft>
                <a:spcPts val="0"/>
              </a:spcAft>
              <a:buNone/>
            </a:pPr>
            <a:r>
              <a:rPr lang="ko" sz="1100"/>
              <a:t>- 초기 구축형, 연간/월간 계약 중심으로 수익 확보 </a:t>
            </a:r>
            <a:endParaRPr sz="1100"/>
          </a:p>
          <a:p>
            <a:pPr indent="0" lvl="0" marL="0" rtl="0" algn="l">
              <a:spcBef>
                <a:spcPts val="0"/>
              </a:spcBef>
              <a:spcAft>
                <a:spcPts val="0"/>
              </a:spcAft>
              <a:buNone/>
            </a:pPr>
            <a:r>
              <a:rPr lang="ko" sz="1100"/>
              <a:t>- SME 대상 도입 성공 사례 확보 후 확산</a:t>
            </a:r>
            <a:endParaRPr sz="1100"/>
          </a:p>
        </p:txBody>
      </p:sp>
      <p:sp>
        <p:nvSpPr>
          <p:cNvPr id="785" name="Google Shape;785;p28"/>
          <p:cNvSpPr/>
          <p:nvPr/>
        </p:nvSpPr>
        <p:spPr>
          <a:xfrm>
            <a:off x="-3327650" y="3296963"/>
            <a:ext cx="2616600" cy="129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t>핵심 기능 MVP 고도화 </a:t>
            </a:r>
            <a:endParaRPr sz="1100"/>
          </a:p>
          <a:p>
            <a:pPr indent="0" lvl="0" marL="0" rtl="0" algn="l">
              <a:spcBef>
                <a:spcPts val="0"/>
              </a:spcBef>
              <a:spcAft>
                <a:spcPts val="0"/>
              </a:spcAft>
              <a:buNone/>
            </a:pPr>
            <a:r>
              <a:rPr lang="ko" sz="1100"/>
              <a:t>- 이미지,센서 융합 파이프라인 고도화</a:t>
            </a:r>
            <a:endParaRPr sz="1100"/>
          </a:p>
          <a:p>
            <a:pPr indent="0" lvl="0" marL="0" rtl="0" algn="l">
              <a:spcBef>
                <a:spcPts val="0"/>
              </a:spcBef>
              <a:spcAft>
                <a:spcPts val="0"/>
              </a:spcAft>
              <a:buNone/>
            </a:pPr>
            <a:r>
              <a:rPr lang="ko" sz="1100"/>
              <a:t>- SHAP/Grad-Cam 기반 설명 기능 강화</a:t>
            </a:r>
            <a:endParaRPr sz="1100"/>
          </a:p>
          <a:p>
            <a:pPr indent="0" lvl="0" marL="0" rtl="0" algn="l">
              <a:spcBef>
                <a:spcPts val="0"/>
              </a:spcBef>
              <a:spcAft>
                <a:spcPts val="0"/>
              </a:spcAft>
              <a:buNone/>
            </a:pPr>
            <a:r>
              <a:rPr lang="ko" sz="1100"/>
              <a:t>- 대시보드/모델 설정 부분 LLM 연결로 편리성 증진</a:t>
            </a:r>
            <a:endParaRPr sz="1100"/>
          </a:p>
          <a:p>
            <a:pPr indent="0" lvl="0" marL="0" rtl="0" algn="l">
              <a:spcBef>
                <a:spcPts val="0"/>
              </a:spcBef>
              <a:spcAft>
                <a:spcPts val="0"/>
              </a:spcAft>
              <a:buNone/>
            </a:pPr>
            <a:r>
              <a:rPr lang="ko" sz="1100"/>
              <a:t>- MES/DB/Datalake 데이터 파이프라인 고도화</a:t>
            </a:r>
            <a:endParaRPr sz="1100"/>
          </a:p>
        </p:txBody>
      </p:sp>
      <p:sp>
        <p:nvSpPr>
          <p:cNvPr id="786" name="Google Shape;786;p28"/>
          <p:cNvSpPr/>
          <p:nvPr/>
        </p:nvSpPr>
        <p:spPr>
          <a:xfrm>
            <a:off x="-3380275" y="4861913"/>
            <a:ext cx="2616600" cy="91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t>비개발자용 운영 UI/기능 정비</a:t>
            </a:r>
            <a:endParaRPr sz="1100"/>
          </a:p>
          <a:p>
            <a:pPr indent="0" lvl="0" marL="0" rtl="0" algn="l">
              <a:spcBef>
                <a:spcPts val="0"/>
              </a:spcBef>
              <a:spcAft>
                <a:spcPts val="0"/>
              </a:spcAft>
              <a:buNone/>
            </a:pPr>
            <a:r>
              <a:rPr lang="ko" sz="1100"/>
              <a:t>- 설정 기반 UI 개선</a:t>
            </a:r>
            <a:endParaRPr sz="1100"/>
          </a:p>
          <a:p>
            <a:pPr indent="0" lvl="0" marL="0" rtl="0" algn="l">
              <a:spcBef>
                <a:spcPts val="0"/>
              </a:spcBef>
              <a:spcAft>
                <a:spcPts val="0"/>
              </a:spcAft>
              <a:buNone/>
            </a:pPr>
            <a:r>
              <a:rPr lang="ko" sz="1100"/>
              <a:t>- 대시보드 포함 내용 고도화</a:t>
            </a:r>
            <a:endParaRPr sz="1100"/>
          </a:p>
          <a:p>
            <a:pPr indent="0" lvl="0" marL="0" rtl="0" algn="l">
              <a:spcBef>
                <a:spcPts val="0"/>
              </a:spcBef>
              <a:spcAft>
                <a:spcPts val="0"/>
              </a:spcAft>
              <a:buNone/>
            </a:pPr>
            <a:r>
              <a:rPr lang="ko" sz="1100"/>
              <a:t>- LLM 기반 채팅 서비스 기능에서 사용자 친화적 UI 설정</a:t>
            </a:r>
            <a:endParaRPr sz="1100"/>
          </a:p>
        </p:txBody>
      </p:sp>
      <p:sp>
        <p:nvSpPr>
          <p:cNvPr id="787" name="Google Shape;787;p28"/>
          <p:cNvSpPr/>
          <p:nvPr/>
        </p:nvSpPr>
        <p:spPr>
          <a:xfrm>
            <a:off x="9391388" y="1581200"/>
            <a:ext cx="2616600" cy="13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t>산업별 버티컬 확장</a:t>
            </a:r>
            <a:endParaRPr sz="1100"/>
          </a:p>
          <a:p>
            <a:pPr indent="0" lvl="0" marL="0" rtl="0" algn="l">
              <a:spcBef>
                <a:spcPts val="0"/>
              </a:spcBef>
              <a:spcAft>
                <a:spcPts val="0"/>
              </a:spcAft>
              <a:buNone/>
            </a:pPr>
            <a:r>
              <a:rPr lang="ko" sz="1100"/>
              <a:t>- 산업 다양화 및 해당 산업 특화 패키지 제공</a:t>
            </a:r>
            <a:endParaRPr sz="1100"/>
          </a:p>
          <a:p>
            <a:pPr indent="0" lvl="0" marL="0" rtl="0" algn="l">
              <a:spcBef>
                <a:spcPts val="0"/>
              </a:spcBef>
              <a:spcAft>
                <a:spcPts val="0"/>
              </a:spcAft>
              <a:buNone/>
            </a:pPr>
            <a:r>
              <a:rPr lang="ko" sz="1100"/>
              <a:t>- 리셀링 가능 파트너사 발굴 및 협력 채널 정비</a:t>
            </a:r>
            <a:endParaRPr sz="1100"/>
          </a:p>
          <a:p>
            <a:pPr indent="0" lvl="0" marL="0" rtl="0" algn="l">
              <a:spcBef>
                <a:spcPts val="0"/>
              </a:spcBef>
              <a:spcAft>
                <a:spcPts val="0"/>
              </a:spcAft>
              <a:buNone/>
            </a:pPr>
            <a:r>
              <a:rPr lang="ko" sz="1100"/>
              <a:t>- 기능 사용률 기반 리텐션 전략 수립</a:t>
            </a:r>
            <a:endParaRPr sz="1100"/>
          </a:p>
        </p:txBody>
      </p:sp>
      <p:sp>
        <p:nvSpPr>
          <p:cNvPr id="788" name="Google Shape;788;p28"/>
          <p:cNvSpPr/>
          <p:nvPr/>
        </p:nvSpPr>
        <p:spPr>
          <a:xfrm>
            <a:off x="12152500" y="1581200"/>
            <a:ext cx="2616600" cy="13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t>산업별 버티컬 확장</a:t>
            </a:r>
            <a:endParaRPr sz="1100"/>
          </a:p>
          <a:p>
            <a:pPr indent="0" lvl="0" marL="0" rtl="0" algn="l">
              <a:spcBef>
                <a:spcPts val="0"/>
              </a:spcBef>
              <a:spcAft>
                <a:spcPts val="0"/>
              </a:spcAft>
              <a:buNone/>
            </a:pPr>
            <a:r>
              <a:rPr lang="ko" sz="1100"/>
              <a:t>- 산업 다양화 및 해당 산업 특화 패키지 제공</a:t>
            </a:r>
            <a:endParaRPr sz="1100"/>
          </a:p>
          <a:p>
            <a:pPr indent="0" lvl="0" marL="0" rtl="0" algn="l">
              <a:spcBef>
                <a:spcPts val="0"/>
              </a:spcBef>
              <a:spcAft>
                <a:spcPts val="0"/>
              </a:spcAft>
              <a:buNone/>
            </a:pPr>
            <a:r>
              <a:rPr lang="ko" sz="1100"/>
              <a:t>- 리셀링 가능 파트너사 발굴 및 협력 채널 정비</a:t>
            </a:r>
            <a:endParaRPr sz="1100"/>
          </a:p>
          <a:p>
            <a:pPr indent="0" lvl="0" marL="0" rtl="0" algn="l">
              <a:spcBef>
                <a:spcPts val="0"/>
              </a:spcBef>
              <a:spcAft>
                <a:spcPts val="0"/>
              </a:spcAft>
              <a:buNone/>
            </a:pPr>
            <a:r>
              <a:rPr lang="ko" sz="1100"/>
              <a:t>- 기능 사용률 기반 리텐션 전략 수립</a:t>
            </a:r>
            <a:endParaRPr sz="1100"/>
          </a:p>
        </p:txBody>
      </p:sp>
      <p:sp>
        <p:nvSpPr>
          <p:cNvPr id="789" name="Google Shape;789;p28"/>
          <p:cNvSpPr/>
          <p:nvPr/>
        </p:nvSpPr>
        <p:spPr>
          <a:xfrm>
            <a:off x="9391400" y="3055825"/>
            <a:ext cx="2616600" cy="13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t>기능 확장</a:t>
            </a:r>
            <a:endParaRPr sz="1100"/>
          </a:p>
          <a:p>
            <a:pPr indent="0" lvl="0" marL="0" rtl="0" algn="l">
              <a:spcBef>
                <a:spcPts val="0"/>
              </a:spcBef>
              <a:spcAft>
                <a:spcPts val="0"/>
              </a:spcAft>
              <a:buNone/>
            </a:pPr>
            <a:r>
              <a:rPr lang="ko" sz="1100"/>
              <a:t>- 산업 및 공정 다양화를 위한 파이프라인 확장 설계</a:t>
            </a:r>
            <a:endParaRPr sz="1100"/>
          </a:p>
          <a:p>
            <a:pPr indent="0" lvl="0" marL="0" rtl="0" algn="l">
              <a:spcBef>
                <a:spcPts val="0"/>
              </a:spcBef>
              <a:spcAft>
                <a:spcPts val="0"/>
              </a:spcAft>
              <a:buNone/>
            </a:pPr>
            <a:r>
              <a:rPr lang="ko" sz="1100"/>
              <a:t>- 산업군/공정별 특징을 반영한 머신 튜닝</a:t>
            </a:r>
            <a:endParaRPr sz="1100"/>
          </a:p>
          <a:p>
            <a:pPr indent="0" lvl="0" marL="0" rtl="0" algn="l">
              <a:spcBef>
                <a:spcPts val="0"/>
              </a:spcBef>
              <a:spcAft>
                <a:spcPts val="0"/>
              </a:spcAft>
              <a:buNone/>
            </a:pPr>
            <a:r>
              <a:rPr lang="ko" sz="1100"/>
              <a:t>- 예지보전 기능 추가: 센서 파이프라인을 확장 설계하여 시계열 분석을 기반으로 한 예지보전 기능 추가</a:t>
            </a:r>
            <a:endParaRPr sz="1100"/>
          </a:p>
        </p:txBody>
      </p:sp>
      <p:sp>
        <p:nvSpPr>
          <p:cNvPr id="790" name="Google Shape;790;p28"/>
          <p:cNvSpPr/>
          <p:nvPr/>
        </p:nvSpPr>
        <p:spPr>
          <a:xfrm>
            <a:off x="9391400" y="4611150"/>
            <a:ext cx="2616600" cy="91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t>운영 자동화 및 보고 체계 고도화</a:t>
            </a:r>
            <a:endParaRPr sz="1100"/>
          </a:p>
          <a:p>
            <a:pPr indent="0" lvl="0" marL="0" rtl="0" algn="l">
              <a:spcBef>
                <a:spcPts val="0"/>
              </a:spcBef>
              <a:spcAft>
                <a:spcPts val="0"/>
              </a:spcAft>
              <a:buNone/>
            </a:pPr>
            <a:r>
              <a:rPr lang="ko" sz="1100"/>
              <a:t>- 운영자별 권한 설정 세부 분기 및 셀프 튜닝 기능 도입</a:t>
            </a:r>
            <a:endParaRPr sz="1100"/>
          </a:p>
          <a:p>
            <a:pPr indent="0" lvl="0" marL="0" rtl="0" algn="l">
              <a:spcBef>
                <a:spcPts val="0"/>
              </a:spcBef>
              <a:spcAft>
                <a:spcPts val="0"/>
              </a:spcAft>
              <a:buNone/>
            </a:pPr>
            <a:r>
              <a:rPr lang="ko" sz="1100"/>
              <a:t>- 운영자별 선호 설정 저장을 통한 대시보드 개인화</a:t>
            </a:r>
            <a:endParaRPr sz="1100"/>
          </a:p>
          <a:p>
            <a:pPr indent="0" lvl="0" marL="0" rtl="0" algn="l">
              <a:spcBef>
                <a:spcPts val="0"/>
              </a:spcBef>
              <a:spcAft>
                <a:spcPts val="0"/>
              </a:spcAft>
              <a:buNone/>
            </a:pPr>
            <a:r>
              <a:rPr lang="ko" sz="1100"/>
              <a:t>- 슬랙 등 중소기업 사용 소통 창과 대시보드 기반 보고서 연동/수정 기능 도입</a:t>
            </a:r>
            <a:endParaRPr sz="1100"/>
          </a:p>
        </p:txBody>
      </p:sp>
      <p:sp>
        <p:nvSpPr>
          <p:cNvPr id="791" name="Google Shape;791;p28"/>
          <p:cNvSpPr/>
          <p:nvPr/>
        </p:nvSpPr>
        <p:spPr>
          <a:xfrm>
            <a:off x="12152500" y="3046200"/>
            <a:ext cx="2616600" cy="13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t>자가 진화형 품질 플랫폼화</a:t>
            </a:r>
            <a:endParaRPr sz="1100"/>
          </a:p>
          <a:p>
            <a:pPr indent="0" lvl="0" marL="0" rtl="0" algn="l">
              <a:spcBef>
                <a:spcPts val="0"/>
              </a:spcBef>
              <a:spcAft>
                <a:spcPts val="0"/>
              </a:spcAft>
              <a:buNone/>
            </a:pPr>
            <a:r>
              <a:rPr lang="ko" sz="1100"/>
              <a:t>- 누적된 고객 품질 데이터를 활용한 자동 파이프라인 개선 루프 구현</a:t>
            </a:r>
            <a:endParaRPr sz="1100"/>
          </a:p>
          <a:p>
            <a:pPr indent="0" lvl="0" marL="0" rtl="0" algn="l">
              <a:spcBef>
                <a:spcPts val="0"/>
              </a:spcBef>
              <a:spcAft>
                <a:spcPts val="0"/>
              </a:spcAft>
              <a:buNone/>
            </a:pPr>
            <a:r>
              <a:rPr lang="ko" sz="1100"/>
              <a:t>- 고빈도 불량/알람 이벤트에 대한 원인 자동해석 기능 구현</a:t>
            </a:r>
            <a:endParaRPr sz="1100"/>
          </a:p>
        </p:txBody>
      </p:sp>
      <p:sp>
        <p:nvSpPr>
          <p:cNvPr id="792" name="Google Shape;792;p28"/>
          <p:cNvSpPr/>
          <p:nvPr/>
        </p:nvSpPr>
        <p:spPr>
          <a:xfrm>
            <a:off x="12205125" y="4611150"/>
            <a:ext cx="2616600" cy="91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100"/>
              <a:t>자율 운영 시스템</a:t>
            </a:r>
            <a:endParaRPr sz="1100"/>
          </a:p>
          <a:p>
            <a:pPr indent="0" lvl="0" marL="0" rtl="0" algn="l">
              <a:spcBef>
                <a:spcPts val="0"/>
              </a:spcBef>
              <a:spcAft>
                <a:spcPts val="0"/>
              </a:spcAft>
              <a:buNone/>
            </a:pPr>
            <a:r>
              <a:rPr lang="ko" sz="1100"/>
              <a:t>- 누적된 고객 데이터로 최적의 운영 흐름 구현</a:t>
            </a:r>
            <a:endParaRPr sz="1100"/>
          </a:p>
          <a:p>
            <a:pPr indent="0" lvl="0" marL="0" rtl="0" algn="l">
              <a:spcBef>
                <a:spcPts val="0"/>
              </a:spcBef>
              <a:spcAft>
                <a:spcPts val="0"/>
              </a:spcAft>
              <a:buNone/>
            </a:pPr>
            <a:r>
              <a:rPr lang="ko" sz="1100"/>
              <a:t>- 주요 이벤트 발생 시 원인 파악 자동화 </a:t>
            </a:r>
            <a:endParaRPr sz="1100"/>
          </a:p>
          <a:p>
            <a:pPr indent="0" lvl="0" marL="0" rtl="0" algn="l">
              <a:spcBef>
                <a:spcPts val="0"/>
              </a:spcBef>
              <a:spcAft>
                <a:spcPts val="0"/>
              </a:spcAft>
              <a:buNone/>
            </a:pPr>
            <a:r>
              <a:rPr lang="ko" sz="1100"/>
              <a:t>- 사용자 데이터 기반 운영 컨설팅 자동화 가능성 확보</a:t>
            </a:r>
            <a:endParaRPr sz="1100"/>
          </a:p>
        </p:txBody>
      </p:sp>
      <p:sp>
        <p:nvSpPr>
          <p:cNvPr id="793" name="Google Shape;793;p28"/>
          <p:cNvSpPr/>
          <p:nvPr/>
        </p:nvSpPr>
        <p:spPr>
          <a:xfrm>
            <a:off x="366700" y="1162050"/>
            <a:ext cx="274200" cy="3781200"/>
          </a:xfrm>
          <a:prstGeom prst="downArrow">
            <a:avLst>
              <a:gd fmla="val 50000" name="adj1"/>
              <a:gd fmla="val 181710" name="adj2"/>
            </a:avLst>
          </a:prstGeom>
          <a:gradFill>
            <a:gsLst>
              <a:gs pos="0">
                <a:srgbClr val="00348D"/>
              </a:gs>
              <a:gs pos="100000">
                <a:srgbClr val="FFFFFF"/>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4" name="Google Shape;794;p28"/>
          <p:cNvSpPr/>
          <p:nvPr/>
        </p:nvSpPr>
        <p:spPr>
          <a:xfrm>
            <a:off x="-2464925" y="257188"/>
            <a:ext cx="2103900" cy="7275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000">
                <a:latin typeface="Lato"/>
                <a:ea typeface="Lato"/>
                <a:cs typeface="Lato"/>
                <a:sym typeface="Lato"/>
              </a:rPr>
              <a:t>- 기존 수작업 대비 불량 탐기 정확도 향상 및 즉각 현장 피드백 제공</a:t>
            </a:r>
            <a:endParaRPr sz="1000">
              <a:latin typeface="Lato"/>
              <a:ea typeface="Lato"/>
              <a:cs typeface="Lato"/>
              <a:sym typeface="Lato"/>
            </a:endParaRPr>
          </a:p>
          <a:p>
            <a:pPr indent="0" lvl="0" marL="0" rtl="0" algn="l">
              <a:spcBef>
                <a:spcPts val="0"/>
              </a:spcBef>
              <a:spcAft>
                <a:spcPts val="0"/>
              </a:spcAft>
              <a:buNone/>
            </a:pPr>
            <a:r>
              <a:rPr lang="ko" sz="1000">
                <a:latin typeface="Lato"/>
                <a:ea typeface="Lato"/>
                <a:cs typeface="Lato"/>
                <a:sym typeface="Lato"/>
              </a:rPr>
              <a:t>- 통합  파이프라인으로 제품 이상 조기 감지</a:t>
            </a:r>
            <a:endParaRPr sz="1000">
              <a:latin typeface="Lato"/>
              <a:ea typeface="Lato"/>
              <a:cs typeface="Lato"/>
              <a:sym typeface="Lato"/>
            </a:endParaRPr>
          </a:p>
        </p:txBody>
      </p:sp>
      <p:sp>
        <p:nvSpPr>
          <p:cNvPr id="795" name="Google Shape;795;p28"/>
          <p:cNvSpPr/>
          <p:nvPr/>
        </p:nvSpPr>
        <p:spPr>
          <a:xfrm>
            <a:off x="819450" y="-528812"/>
            <a:ext cx="2103900" cy="209700"/>
          </a:xfrm>
          <a:prstGeom prst="rect">
            <a:avLst/>
          </a:prstGeom>
          <a:solidFill>
            <a:srgbClr val="00C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1000">
                <a:solidFill>
                  <a:schemeClr val="lt1"/>
                </a:solidFill>
                <a:latin typeface="Lato"/>
                <a:ea typeface="Lato"/>
                <a:cs typeface="Lato"/>
                <a:sym typeface="Lato"/>
              </a:rPr>
              <a:t>품질 이상 감지 및 불량률 저감</a:t>
            </a:r>
            <a:endParaRPr sz="1000">
              <a:solidFill>
                <a:schemeClr val="lt1"/>
              </a:solidFill>
              <a:latin typeface="Lato"/>
              <a:ea typeface="Lato"/>
              <a:cs typeface="Lato"/>
              <a:sym typeface="Lato"/>
            </a:endParaRPr>
          </a:p>
        </p:txBody>
      </p:sp>
      <p:sp>
        <p:nvSpPr>
          <p:cNvPr id="796" name="Google Shape;796;p28"/>
          <p:cNvSpPr/>
          <p:nvPr/>
        </p:nvSpPr>
        <p:spPr>
          <a:xfrm>
            <a:off x="819021" y="1764502"/>
            <a:ext cx="2506200" cy="8034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정부 연계 사업 활용하여 시장 진입</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타깃 기업군 선별하여 유사업종 도입 사례 축적</a:t>
            </a:r>
            <a:endParaRPr sz="1000">
              <a:latin typeface="Lato"/>
              <a:ea typeface="Lato"/>
              <a:cs typeface="Lato"/>
              <a:sym typeface="Lato"/>
            </a:endParaRPr>
          </a:p>
        </p:txBody>
      </p:sp>
      <p:sp>
        <p:nvSpPr>
          <p:cNvPr id="797" name="Google Shape;797;p28"/>
          <p:cNvSpPr/>
          <p:nvPr/>
        </p:nvSpPr>
        <p:spPr>
          <a:xfrm>
            <a:off x="818948" y="1483675"/>
            <a:ext cx="2506200" cy="308400"/>
          </a:xfrm>
          <a:prstGeom prst="rect">
            <a:avLst/>
          </a:prstGeom>
          <a:solidFill>
            <a:srgbClr val="E9E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chemeClr val="dk1"/>
                </a:solidFill>
                <a:latin typeface="Lato"/>
                <a:ea typeface="Lato"/>
                <a:cs typeface="Lato"/>
                <a:sym typeface="Lato"/>
              </a:rPr>
              <a:t>초기 실증 기반 레퍼런스 확보</a:t>
            </a:r>
            <a:endParaRPr b="1" sz="1100">
              <a:solidFill>
                <a:schemeClr val="dk1"/>
              </a:solidFill>
              <a:latin typeface="Lato"/>
              <a:ea typeface="Lato"/>
              <a:cs typeface="Lato"/>
              <a:sym typeface="Lato"/>
            </a:endParaRPr>
          </a:p>
        </p:txBody>
      </p:sp>
      <p:sp>
        <p:nvSpPr>
          <p:cNvPr id="798" name="Google Shape;798;p28"/>
          <p:cNvSpPr/>
          <p:nvPr/>
        </p:nvSpPr>
        <p:spPr>
          <a:xfrm>
            <a:off x="819057" y="2945994"/>
            <a:ext cx="2506200" cy="8034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산업/공정별로 분석된 니즈 기반 SaaS 패키지 템플릿 구축</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기술 유통 파트너와 리셀러 제휴</a:t>
            </a:r>
            <a:endParaRPr sz="1000">
              <a:solidFill>
                <a:schemeClr val="dk1"/>
              </a:solidFill>
              <a:latin typeface="Lato"/>
              <a:ea typeface="Lato"/>
              <a:cs typeface="Lato"/>
              <a:sym typeface="Lato"/>
            </a:endParaRPr>
          </a:p>
        </p:txBody>
      </p:sp>
      <p:sp>
        <p:nvSpPr>
          <p:cNvPr id="799" name="Google Shape;799;p28"/>
          <p:cNvSpPr/>
          <p:nvPr/>
        </p:nvSpPr>
        <p:spPr>
          <a:xfrm>
            <a:off x="818985" y="2665166"/>
            <a:ext cx="2506200" cy="308400"/>
          </a:xfrm>
          <a:prstGeom prst="rect">
            <a:avLst/>
          </a:prstGeom>
          <a:solidFill>
            <a:srgbClr val="96A5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chemeClr val="dk1"/>
                </a:solidFill>
                <a:latin typeface="Lato"/>
                <a:ea typeface="Lato"/>
                <a:cs typeface="Lato"/>
                <a:sym typeface="Lato"/>
              </a:rPr>
              <a:t>산업 다각화</a:t>
            </a:r>
            <a:endParaRPr b="1" sz="1100">
              <a:solidFill>
                <a:schemeClr val="dk1"/>
              </a:solidFill>
              <a:latin typeface="Lato"/>
              <a:ea typeface="Lato"/>
              <a:cs typeface="Lato"/>
              <a:sym typeface="Lato"/>
            </a:endParaRPr>
          </a:p>
        </p:txBody>
      </p:sp>
      <p:sp>
        <p:nvSpPr>
          <p:cNvPr id="800" name="Google Shape;800;p28"/>
          <p:cNvSpPr/>
          <p:nvPr/>
        </p:nvSpPr>
        <p:spPr>
          <a:xfrm>
            <a:off x="802523" y="4127485"/>
            <a:ext cx="2506200" cy="8034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latin typeface="Lato"/>
                <a:ea typeface="Lato"/>
                <a:cs typeface="Lato"/>
                <a:sym typeface="Lato"/>
              </a:rPr>
              <a:t>- AWS Marketplace 입점</a:t>
            </a:r>
            <a:endParaRPr sz="10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latin typeface="Lato"/>
                <a:ea typeface="Lato"/>
                <a:cs typeface="Lato"/>
                <a:sym typeface="Lato"/>
              </a:rPr>
              <a:t>- 모듈 단위 요금제 도입</a:t>
            </a:r>
            <a:endParaRPr sz="1000">
              <a:latin typeface="Lato"/>
              <a:ea typeface="Lato"/>
              <a:cs typeface="Lato"/>
              <a:sym typeface="Lato"/>
            </a:endParaRPr>
          </a:p>
        </p:txBody>
      </p:sp>
      <p:sp>
        <p:nvSpPr>
          <p:cNvPr id="801" name="Google Shape;801;p28"/>
          <p:cNvSpPr/>
          <p:nvPr/>
        </p:nvSpPr>
        <p:spPr>
          <a:xfrm>
            <a:off x="802450" y="3846658"/>
            <a:ext cx="2506200" cy="308400"/>
          </a:xfrm>
          <a:prstGeom prst="rect">
            <a:avLst/>
          </a:prstGeom>
          <a:solidFill>
            <a:srgbClr val="52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chemeClr val="lt1"/>
                </a:solidFill>
                <a:latin typeface="Lato"/>
                <a:ea typeface="Lato"/>
                <a:cs typeface="Lato"/>
                <a:sym typeface="Lato"/>
              </a:rPr>
              <a:t>보안/비용 최적화 기반 확장</a:t>
            </a:r>
            <a:endParaRPr b="1" sz="1100">
              <a:solidFill>
                <a:schemeClr val="lt1"/>
              </a:solidFill>
              <a:latin typeface="Lato"/>
              <a:ea typeface="Lato"/>
              <a:cs typeface="Lato"/>
              <a:sym typeface="Lato"/>
            </a:endParaRPr>
          </a:p>
        </p:txBody>
      </p:sp>
      <p:sp>
        <p:nvSpPr>
          <p:cNvPr id="802" name="Google Shape;802;p28"/>
          <p:cNvSpPr/>
          <p:nvPr/>
        </p:nvSpPr>
        <p:spPr>
          <a:xfrm>
            <a:off x="3492074" y="1776757"/>
            <a:ext cx="2506200" cy="8034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이미지,센서 통합 파이프라인</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자동화 데이터 연결 고도화</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분석 결과 시각적 출력 고도화</a:t>
            </a:r>
            <a:endParaRPr sz="1000">
              <a:solidFill>
                <a:schemeClr val="dk1"/>
              </a:solidFill>
              <a:latin typeface="Lato"/>
              <a:ea typeface="Lato"/>
              <a:cs typeface="Lato"/>
              <a:sym typeface="Lato"/>
            </a:endParaRPr>
          </a:p>
        </p:txBody>
      </p:sp>
      <p:sp>
        <p:nvSpPr>
          <p:cNvPr id="803" name="Google Shape;803;p28"/>
          <p:cNvSpPr/>
          <p:nvPr/>
        </p:nvSpPr>
        <p:spPr>
          <a:xfrm>
            <a:off x="3492001" y="1495930"/>
            <a:ext cx="2506200" cy="308400"/>
          </a:xfrm>
          <a:prstGeom prst="rect">
            <a:avLst/>
          </a:prstGeom>
          <a:solidFill>
            <a:srgbClr val="E8EAF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100">
                <a:solidFill>
                  <a:schemeClr val="dk1"/>
                </a:solidFill>
                <a:latin typeface="Lato"/>
                <a:ea typeface="Lato"/>
                <a:cs typeface="Lato"/>
                <a:sym typeface="Lato"/>
              </a:rPr>
              <a:t>핵심 기능 MVP 고도화</a:t>
            </a:r>
            <a:endParaRPr b="1" sz="1100">
              <a:solidFill>
                <a:schemeClr val="dk1"/>
              </a:solidFill>
              <a:latin typeface="Lato"/>
              <a:ea typeface="Lato"/>
              <a:cs typeface="Lato"/>
              <a:sym typeface="Lato"/>
            </a:endParaRPr>
          </a:p>
        </p:txBody>
      </p:sp>
      <p:sp>
        <p:nvSpPr>
          <p:cNvPr id="804" name="Google Shape;804;p28"/>
          <p:cNvSpPr/>
          <p:nvPr/>
        </p:nvSpPr>
        <p:spPr>
          <a:xfrm>
            <a:off x="3492110" y="2958248"/>
            <a:ext cx="2506200" cy="8034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산업 다양화하여 파이프라인 확장 설계</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해석 가능형 모델 확대 및 대시보드와 리포트 작성 자동화 연동 구조 구축</a:t>
            </a:r>
            <a:endParaRPr sz="1000">
              <a:solidFill>
                <a:schemeClr val="dk1"/>
              </a:solidFill>
              <a:latin typeface="Lato"/>
              <a:ea typeface="Lato"/>
              <a:cs typeface="Lato"/>
              <a:sym typeface="Lato"/>
            </a:endParaRPr>
          </a:p>
        </p:txBody>
      </p:sp>
      <p:sp>
        <p:nvSpPr>
          <p:cNvPr id="805" name="Google Shape;805;p28"/>
          <p:cNvSpPr/>
          <p:nvPr/>
        </p:nvSpPr>
        <p:spPr>
          <a:xfrm>
            <a:off x="3492037" y="2677421"/>
            <a:ext cx="2506200" cy="308400"/>
          </a:xfrm>
          <a:prstGeom prst="rect">
            <a:avLst/>
          </a:prstGeom>
          <a:solidFill>
            <a:srgbClr val="96A5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chemeClr val="dk1"/>
                </a:solidFill>
                <a:latin typeface="Lato"/>
                <a:ea typeface="Lato"/>
                <a:cs typeface="Lato"/>
                <a:sym typeface="Lato"/>
              </a:rPr>
              <a:t>산업군별 기능 확장 및 파이프라인 구축</a:t>
            </a:r>
            <a:endParaRPr b="1" sz="1100">
              <a:solidFill>
                <a:schemeClr val="dk1"/>
              </a:solidFill>
              <a:latin typeface="Lato"/>
              <a:ea typeface="Lato"/>
              <a:cs typeface="Lato"/>
              <a:sym typeface="Lato"/>
            </a:endParaRPr>
          </a:p>
        </p:txBody>
      </p:sp>
      <p:sp>
        <p:nvSpPr>
          <p:cNvPr id="806" name="Google Shape;806;p28"/>
          <p:cNvSpPr/>
          <p:nvPr/>
        </p:nvSpPr>
        <p:spPr>
          <a:xfrm>
            <a:off x="3475575" y="4139740"/>
            <a:ext cx="2506200" cy="8034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고빈도 불량/알람 이벤트에 대한 원인 자동해석 기능 구현</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자동 파이프라인 개선 루프 구현</a:t>
            </a:r>
            <a:endParaRPr sz="1000">
              <a:solidFill>
                <a:schemeClr val="dk1"/>
              </a:solidFill>
              <a:latin typeface="Lato"/>
              <a:ea typeface="Lato"/>
              <a:cs typeface="Lato"/>
              <a:sym typeface="Lato"/>
            </a:endParaRPr>
          </a:p>
        </p:txBody>
      </p:sp>
      <p:sp>
        <p:nvSpPr>
          <p:cNvPr id="807" name="Google Shape;807;p28"/>
          <p:cNvSpPr/>
          <p:nvPr/>
        </p:nvSpPr>
        <p:spPr>
          <a:xfrm>
            <a:off x="3475503" y="3858913"/>
            <a:ext cx="2506200" cy="308400"/>
          </a:xfrm>
          <a:prstGeom prst="rect">
            <a:avLst/>
          </a:prstGeom>
          <a:solidFill>
            <a:srgbClr val="52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rgbClr val="FFFFFF"/>
                </a:solidFill>
                <a:latin typeface="Lato"/>
                <a:ea typeface="Lato"/>
                <a:cs typeface="Lato"/>
                <a:sym typeface="Lato"/>
              </a:rPr>
              <a:t>모델 자가 최적화 </a:t>
            </a:r>
            <a:endParaRPr b="1" sz="1100">
              <a:solidFill>
                <a:srgbClr val="FFFFFF"/>
              </a:solidFill>
              <a:latin typeface="Lato"/>
              <a:ea typeface="Lato"/>
              <a:cs typeface="Lato"/>
              <a:sym typeface="Lato"/>
            </a:endParaRPr>
          </a:p>
        </p:txBody>
      </p:sp>
      <p:sp>
        <p:nvSpPr>
          <p:cNvPr id="808" name="Google Shape;808;p28"/>
          <p:cNvSpPr/>
          <p:nvPr/>
        </p:nvSpPr>
        <p:spPr>
          <a:xfrm>
            <a:off x="6181742" y="1776757"/>
            <a:ext cx="2506200" cy="8034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UI/U</a:t>
            </a:r>
            <a:r>
              <a:rPr lang="ko" sz="1000">
                <a:solidFill>
                  <a:schemeClr val="dk1"/>
                </a:solidFill>
                <a:latin typeface="Lato"/>
                <a:ea typeface="Lato"/>
                <a:cs typeface="Lato"/>
                <a:sym typeface="Lato"/>
              </a:rPr>
              <a:t>X 테스트를 통한 초기 개선사항 수집 </a:t>
            </a:r>
            <a:endParaRPr sz="1000">
              <a:solidFill>
                <a:schemeClr val="dk1"/>
              </a:solidFill>
              <a:latin typeface="Lato"/>
              <a:ea typeface="Lato"/>
              <a:cs typeface="Lato"/>
              <a:sym typeface="Lato"/>
            </a:endParaRPr>
          </a:p>
          <a:p>
            <a:pPr indent="0" lvl="0" marL="0" rtl="0" algn="l">
              <a:spcBef>
                <a:spcPts val="0"/>
              </a:spcBef>
              <a:spcAft>
                <a:spcPts val="0"/>
              </a:spcAft>
              <a:buNone/>
            </a:pPr>
            <a:r>
              <a:rPr lang="ko" sz="1000">
                <a:solidFill>
                  <a:schemeClr val="dk1"/>
                </a:solidFill>
                <a:latin typeface="Lato"/>
                <a:ea typeface="Lato"/>
                <a:cs typeface="Lato"/>
                <a:sym typeface="Lato"/>
              </a:rPr>
              <a:t>- LLM 연결 및 인터페이스 설정</a:t>
            </a:r>
            <a:endParaRPr sz="1000">
              <a:solidFill>
                <a:schemeClr val="dk1"/>
              </a:solidFill>
              <a:latin typeface="Lato"/>
              <a:ea typeface="Lato"/>
              <a:cs typeface="Lato"/>
              <a:sym typeface="Lato"/>
            </a:endParaRPr>
          </a:p>
        </p:txBody>
      </p:sp>
      <p:sp>
        <p:nvSpPr>
          <p:cNvPr id="809" name="Google Shape;809;p28"/>
          <p:cNvSpPr/>
          <p:nvPr/>
        </p:nvSpPr>
        <p:spPr>
          <a:xfrm>
            <a:off x="6181669" y="1495930"/>
            <a:ext cx="2506200" cy="308400"/>
          </a:xfrm>
          <a:prstGeom prst="rect">
            <a:avLst/>
          </a:prstGeom>
          <a:solidFill>
            <a:srgbClr val="E8EA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chemeClr val="dk1"/>
                </a:solidFill>
                <a:latin typeface="Lato"/>
                <a:ea typeface="Lato"/>
                <a:cs typeface="Lato"/>
                <a:sym typeface="Lato"/>
              </a:rPr>
              <a:t>UI/UX 접근성 강화</a:t>
            </a:r>
            <a:endParaRPr b="1" sz="1100">
              <a:solidFill>
                <a:schemeClr val="dk1"/>
              </a:solidFill>
              <a:latin typeface="Lato"/>
              <a:ea typeface="Lato"/>
              <a:cs typeface="Lato"/>
              <a:sym typeface="Lato"/>
            </a:endParaRPr>
          </a:p>
        </p:txBody>
      </p:sp>
      <p:sp>
        <p:nvSpPr>
          <p:cNvPr id="810" name="Google Shape;810;p28"/>
          <p:cNvSpPr/>
          <p:nvPr/>
        </p:nvSpPr>
        <p:spPr>
          <a:xfrm>
            <a:off x="6181778" y="2958248"/>
            <a:ext cx="2506200" cy="8034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a:t>
            </a:r>
            <a:r>
              <a:rPr lang="ko" sz="1000">
                <a:solidFill>
                  <a:schemeClr val="dk1"/>
                </a:solidFill>
                <a:latin typeface="Lato"/>
                <a:ea typeface="Lato"/>
                <a:cs typeface="Lato"/>
                <a:sym typeface="Lato"/>
              </a:rPr>
              <a:t>사용자 그룹별 맞춤형 운영 모드 도입</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운영 데이터 기반 리스크 탐지 및 운영 흐름 제어</a:t>
            </a:r>
            <a:endParaRPr sz="1000">
              <a:solidFill>
                <a:schemeClr val="dk1"/>
              </a:solidFill>
              <a:latin typeface="Lato"/>
              <a:ea typeface="Lato"/>
              <a:cs typeface="Lato"/>
              <a:sym typeface="Lato"/>
            </a:endParaRPr>
          </a:p>
        </p:txBody>
      </p:sp>
      <p:sp>
        <p:nvSpPr>
          <p:cNvPr id="811" name="Google Shape;811;p28"/>
          <p:cNvSpPr/>
          <p:nvPr/>
        </p:nvSpPr>
        <p:spPr>
          <a:xfrm>
            <a:off x="6181705" y="2677421"/>
            <a:ext cx="2506200" cy="308400"/>
          </a:xfrm>
          <a:prstGeom prst="rect">
            <a:avLst/>
          </a:prstGeom>
          <a:solidFill>
            <a:srgbClr val="96A5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chemeClr val="dk1"/>
                </a:solidFill>
                <a:latin typeface="Lato"/>
                <a:ea typeface="Lato"/>
                <a:cs typeface="Lato"/>
                <a:sym typeface="Lato"/>
              </a:rPr>
              <a:t>운영 자동화 구조 도입</a:t>
            </a:r>
            <a:endParaRPr b="1" sz="1100">
              <a:solidFill>
                <a:schemeClr val="dk1"/>
              </a:solidFill>
              <a:latin typeface="Lato"/>
              <a:ea typeface="Lato"/>
              <a:cs typeface="Lato"/>
              <a:sym typeface="Lato"/>
            </a:endParaRPr>
          </a:p>
        </p:txBody>
      </p:sp>
      <p:sp>
        <p:nvSpPr>
          <p:cNvPr id="812" name="Google Shape;812;p28"/>
          <p:cNvSpPr/>
          <p:nvPr/>
        </p:nvSpPr>
        <p:spPr>
          <a:xfrm>
            <a:off x="6165244" y="4139740"/>
            <a:ext cx="2506200" cy="803400"/>
          </a:xfrm>
          <a:prstGeom prst="rect">
            <a:avLst/>
          </a:prstGeom>
          <a:noFill/>
          <a:ln cap="flat" cmpd="sng" w="19050">
            <a:solidFill>
              <a:srgbClr val="D4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기능별 사용량 기반 요금제 확립으로 운영비 유연성 확보</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000">
                <a:solidFill>
                  <a:schemeClr val="dk1"/>
                </a:solidFill>
                <a:latin typeface="Lato"/>
                <a:ea typeface="Lato"/>
                <a:cs typeface="Lato"/>
                <a:sym typeface="Lato"/>
              </a:rPr>
              <a:t>- AWS Marketplace 사용 옵션 선택형 제공</a:t>
            </a:r>
            <a:endParaRPr sz="1000">
              <a:solidFill>
                <a:schemeClr val="dk1"/>
              </a:solidFill>
              <a:latin typeface="Lato"/>
              <a:ea typeface="Lato"/>
              <a:cs typeface="Lato"/>
              <a:sym typeface="Lato"/>
            </a:endParaRPr>
          </a:p>
        </p:txBody>
      </p:sp>
      <p:sp>
        <p:nvSpPr>
          <p:cNvPr id="813" name="Google Shape;813;p28"/>
          <p:cNvSpPr/>
          <p:nvPr/>
        </p:nvSpPr>
        <p:spPr>
          <a:xfrm>
            <a:off x="6165171" y="3858913"/>
            <a:ext cx="2506200" cy="308400"/>
          </a:xfrm>
          <a:prstGeom prst="rect">
            <a:avLst/>
          </a:prstGeom>
          <a:solidFill>
            <a:srgbClr val="52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chemeClr val="lt1"/>
                </a:solidFill>
                <a:latin typeface="Lato"/>
                <a:ea typeface="Lato"/>
                <a:cs typeface="Lato"/>
                <a:sym typeface="Lato"/>
              </a:rPr>
              <a:t>운영비 최적화</a:t>
            </a:r>
            <a:endParaRPr b="1" sz="11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29"/>
          <p:cNvPicPr preferRelativeResize="0"/>
          <p:nvPr/>
        </p:nvPicPr>
        <p:blipFill>
          <a:blip r:embed="rId3">
            <a:alphaModFix/>
          </a:blip>
          <a:stretch>
            <a:fillRect/>
          </a:stretch>
        </p:blipFill>
        <p:spPr>
          <a:xfrm>
            <a:off x="-1021950" y="0"/>
            <a:ext cx="7715284" cy="5143499"/>
          </a:xfrm>
          <a:prstGeom prst="rect">
            <a:avLst/>
          </a:prstGeom>
          <a:noFill/>
          <a:ln>
            <a:noFill/>
          </a:ln>
        </p:spPr>
      </p:pic>
      <p:sp>
        <p:nvSpPr>
          <p:cNvPr id="819" name="Google Shape;819;p29"/>
          <p:cNvSpPr/>
          <p:nvPr/>
        </p:nvSpPr>
        <p:spPr>
          <a:xfrm>
            <a:off x="3978800" y="0"/>
            <a:ext cx="5165100" cy="5143500"/>
          </a:xfrm>
          <a:prstGeom prst="rect">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0" name="Google Shape;820;p29"/>
          <p:cNvSpPr txBox="1"/>
          <p:nvPr>
            <p:ph type="title"/>
          </p:nvPr>
        </p:nvSpPr>
        <p:spPr>
          <a:xfrm>
            <a:off x="4562600" y="2285400"/>
            <a:ext cx="399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3500">
                <a:solidFill>
                  <a:schemeClr val="lt1"/>
                </a:solidFill>
                <a:latin typeface="Times New Roman"/>
                <a:ea typeface="Times New Roman"/>
                <a:cs typeface="Times New Roman"/>
                <a:sym typeface="Times New Roman"/>
              </a:rPr>
              <a:t>Q&amp;A</a:t>
            </a:r>
            <a:endParaRPr b="1" sz="35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30"/>
          <p:cNvSpPr txBox="1"/>
          <p:nvPr>
            <p:ph type="title"/>
          </p:nvPr>
        </p:nvSpPr>
        <p:spPr>
          <a:xfrm>
            <a:off x="4914275" y="1010475"/>
            <a:ext cx="399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3500">
                <a:solidFill>
                  <a:schemeClr val="lt1"/>
                </a:solidFill>
                <a:latin typeface="Times New Roman"/>
                <a:ea typeface="Times New Roman"/>
                <a:cs typeface="Times New Roman"/>
                <a:sym typeface="Times New Roman"/>
              </a:rPr>
              <a:t>Q&amp;A</a:t>
            </a:r>
            <a:endParaRPr b="1" sz="3500">
              <a:solidFill>
                <a:schemeClr val="lt1"/>
              </a:solidFill>
              <a:latin typeface="Times New Roman"/>
              <a:ea typeface="Times New Roman"/>
              <a:cs typeface="Times New Roman"/>
              <a:sym typeface="Times New Roman"/>
            </a:endParaRPr>
          </a:p>
        </p:txBody>
      </p:sp>
      <p:pic>
        <p:nvPicPr>
          <p:cNvPr id="826" name="Google Shape;826;p30"/>
          <p:cNvPicPr preferRelativeResize="0"/>
          <p:nvPr/>
        </p:nvPicPr>
        <p:blipFill>
          <a:blip r:embed="rId3">
            <a:alphaModFix amt="40000"/>
          </a:blip>
          <a:stretch>
            <a:fillRect/>
          </a:stretch>
        </p:blipFill>
        <p:spPr>
          <a:xfrm>
            <a:off x="0" y="-359825"/>
            <a:ext cx="9098350" cy="5503325"/>
          </a:xfrm>
          <a:prstGeom prst="rect">
            <a:avLst/>
          </a:prstGeom>
          <a:noFill/>
          <a:ln>
            <a:noFill/>
          </a:ln>
        </p:spPr>
      </p:pic>
      <p:sp>
        <p:nvSpPr>
          <p:cNvPr id="827" name="Google Shape;827;p30"/>
          <p:cNvSpPr/>
          <p:nvPr/>
        </p:nvSpPr>
        <p:spPr>
          <a:xfrm>
            <a:off x="-22825" y="0"/>
            <a:ext cx="9144000" cy="5143500"/>
          </a:xfrm>
          <a:prstGeom prst="rect">
            <a:avLst/>
          </a:prstGeom>
          <a:solidFill>
            <a:srgbClr val="003087">
              <a:alpha val="354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p30"/>
          <p:cNvSpPr/>
          <p:nvPr/>
        </p:nvSpPr>
        <p:spPr>
          <a:xfrm>
            <a:off x="-22825" y="722750"/>
            <a:ext cx="3951900" cy="9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9" name="Google Shape;829;p30"/>
          <p:cNvSpPr txBox="1"/>
          <p:nvPr>
            <p:ph type="title"/>
          </p:nvPr>
        </p:nvSpPr>
        <p:spPr>
          <a:xfrm>
            <a:off x="218281" y="801781"/>
            <a:ext cx="399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4100">
                <a:solidFill>
                  <a:srgbClr val="00348D"/>
                </a:solidFill>
                <a:latin typeface="Times New Roman"/>
                <a:ea typeface="Times New Roman"/>
                <a:cs typeface="Times New Roman"/>
                <a:sym typeface="Times New Roman"/>
              </a:rPr>
              <a:t>Appendix</a:t>
            </a:r>
            <a:endParaRPr b="1" sz="4100">
              <a:solidFill>
                <a:srgbClr val="00348D"/>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31"/>
          <p:cNvPicPr preferRelativeResize="0"/>
          <p:nvPr/>
        </p:nvPicPr>
        <p:blipFill rotWithShape="1">
          <a:blip r:embed="rId3">
            <a:alphaModFix/>
          </a:blip>
          <a:srcRect b="0" l="3213" r="0" t="0"/>
          <a:stretch/>
        </p:blipFill>
        <p:spPr>
          <a:xfrm>
            <a:off x="1231188" y="815700"/>
            <a:ext cx="3253775" cy="4139775"/>
          </a:xfrm>
          <a:prstGeom prst="rect">
            <a:avLst/>
          </a:prstGeom>
          <a:noFill/>
          <a:ln>
            <a:noFill/>
          </a:ln>
        </p:spPr>
      </p:pic>
      <p:pic>
        <p:nvPicPr>
          <p:cNvPr id="835" name="Google Shape;835;p31"/>
          <p:cNvPicPr preferRelativeResize="0"/>
          <p:nvPr/>
        </p:nvPicPr>
        <p:blipFill rotWithShape="1">
          <a:blip r:embed="rId4">
            <a:alphaModFix/>
          </a:blip>
          <a:srcRect b="0" l="0" r="13269" t="0"/>
          <a:stretch/>
        </p:blipFill>
        <p:spPr>
          <a:xfrm>
            <a:off x="4484964" y="1803250"/>
            <a:ext cx="3427851" cy="3340249"/>
          </a:xfrm>
          <a:prstGeom prst="rect">
            <a:avLst/>
          </a:prstGeom>
          <a:noFill/>
          <a:ln>
            <a:noFill/>
          </a:ln>
        </p:spPr>
      </p:pic>
      <p:sp>
        <p:nvSpPr>
          <p:cNvPr id="836" name="Google Shape;836;p31"/>
          <p:cNvSpPr txBox="1"/>
          <p:nvPr/>
        </p:nvSpPr>
        <p:spPr>
          <a:xfrm>
            <a:off x="0" y="0"/>
            <a:ext cx="716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sz="2600">
                <a:solidFill>
                  <a:srgbClr val="00348D"/>
                </a:solidFill>
                <a:latin typeface="Lato"/>
                <a:ea typeface="Lato"/>
                <a:cs typeface="Lato"/>
                <a:sym typeface="Lato"/>
              </a:rPr>
              <a:t>이미지 파이프라인</a:t>
            </a:r>
            <a:endParaRPr b="1" sz="2600">
              <a:solidFill>
                <a:schemeClr val="dk2"/>
              </a:solidFill>
              <a:latin typeface="Lato"/>
              <a:ea typeface="Lato"/>
              <a:cs typeface="Lato"/>
              <a:sym typeface="Lato"/>
            </a:endParaRPr>
          </a:p>
        </p:txBody>
      </p:sp>
      <p:cxnSp>
        <p:nvCxnSpPr>
          <p:cNvPr id="837" name="Google Shape;837;p31"/>
          <p:cNvCxnSpPr/>
          <p:nvPr/>
        </p:nvCxnSpPr>
        <p:spPr>
          <a:xfrm>
            <a:off x="2962563" y="4915225"/>
            <a:ext cx="0" cy="16080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31"/>
          <p:cNvCxnSpPr/>
          <p:nvPr/>
        </p:nvCxnSpPr>
        <p:spPr>
          <a:xfrm>
            <a:off x="2966588" y="5071950"/>
            <a:ext cx="1567500" cy="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31"/>
          <p:cNvCxnSpPr/>
          <p:nvPr/>
        </p:nvCxnSpPr>
        <p:spPr>
          <a:xfrm rot="10800000">
            <a:off x="4533988" y="1650875"/>
            <a:ext cx="0" cy="3425100"/>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31"/>
          <p:cNvCxnSpPr/>
          <p:nvPr/>
        </p:nvCxnSpPr>
        <p:spPr>
          <a:xfrm>
            <a:off x="4537938" y="1652000"/>
            <a:ext cx="1860300" cy="0"/>
          </a:xfrm>
          <a:prstGeom prst="straightConnector1">
            <a:avLst/>
          </a:prstGeom>
          <a:noFill/>
          <a:ln cap="flat" cmpd="sng" w="9525">
            <a:solidFill>
              <a:schemeClr val="dk2"/>
            </a:solidFill>
            <a:prstDash val="solid"/>
            <a:round/>
            <a:headEnd len="med" w="med" type="none"/>
            <a:tailEnd len="med" w="med" type="none"/>
          </a:ln>
        </p:spPr>
      </p:cxnSp>
      <p:cxnSp>
        <p:nvCxnSpPr>
          <p:cNvPr id="841" name="Google Shape;841;p31"/>
          <p:cNvCxnSpPr/>
          <p:nvPr/>
        </p:nvCxnSpPr>
        <p:spPr>
          <a:xfrm>
            <a:off x="6395313" y="1652000"/>
            <a:ext cx="0" cy="181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3978800" y="0"/>
            <a:ext cx="5165100" cy="5143500"/>
          </a:xfrm>
          <a:prstGeom prst="rect">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txBox="1"/>
          <p:nvPr>
            <p:ph type="title"/>
          </p:nvPr>
        </p:nvSpPr>
        <p:spPr>
          <a:xfrm>
            <a:off x="4914275" y="1010475"/>
            <a:ext cx="399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3500">
                <a:solidFill>
                  <a:schemeClr val="lt1"/>
                </a:solidFill>
                <a:latin typeface="Times New Roman"/>
                <a:ea typeface="Times New Roman"/>
                <a:cs typeface="Times New Roman"/>
                <a:sym typeface="Times New Roman"/>
              </a:rPr>
              <a:t>Agenda</a:t>
            </a:r>
            <a:endParaRPr b="1" sz="3500">
              <a:solidFill>
                <a:schemeClr val="lt1"/>
              </a:solidFill>
              <a:latin typeface="Times New Roman"/>
              <a:ea typeface="Times New Roman"/>
              <a:cs typeface="Times New Roman"/>
              <a:sym typeface="Times New Roman"/>
            </a:endParaRPr>
          </a:p>
        </p:txBody>
      </p:sp>
      <p:sp>
        <p:nvSpPr>
          <p:cNvPr id="67" name="Google Shape;67;p14"/>
          <p:cNvSpPr/>
          <p:nvPr/>
        </p:nvSpPr>
        <p:spPr>
          <a:xfrm>
            <a:off x="4589350" y="2266700"/>
            <a:ext cx="3997500" cy="30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txBox="1"/>
          <p:nvPr>
            <p:ph idx="1" type="body"/>
          </p:nvPr>
        </p:nvSpPr>
        <p:spPr>
          <a:xfrm>
            <a:off x="5638800" y="2231850"/>
            <a:ext cx="2748600" cy="2451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ko" sz="1465">
                <a:solidFill>
                  <a:schemeClr val="dk1"/>
                </a:solidFill>
                <a:latin typeface="Times New Roman"/>
                <a:ea typeface="Times New Roman"/>
                <a:cs typeface="Times New Roman"/>
                <a:sym typeface="Times New Roman"/>
              </a:rPr>
              <a:t>Introduction</a:t>
            </a:r>
            <a:endParaRPr sz="1465">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1018"/>
              <a:buNone/>
            </a:pPr>
            <a:r>
              <a:rPr lang="ko" sz="1465">
                <a:solidFill>
                  <a:schemeClr val="lt1"/>
                </a:solidFill>
                <a:latin typeface="Times New Roman"/>
                <a:ea typeface="Times New Roman"/>
                <a:cs typeface="Times New Roman"/>
                <a:sym typeface="Times New Roman"/>
              </a:rPr>
              <a:t>Executive Summary : 시장 분석</a:t>
            </a:r>
            <a:endParaRPr sz="1465">
              <a:solidFill>
                <a:schemeClr val="lt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1018"/>
              <a:buNone/>
            </a:pPr>
            <a:r>
              <a:rPr lang="ko" sz="1465">
                <a:solidFill>
                  <a:schemeClr val="lt1"/>
                </a:solidFill>
                <a:latin typeface="Times New Roman"/>
                <a:ea typeface="Times New Roman"/>
                <a:cs typeface="Times New Roman"/>
                <a:sym typeface="Times New Roman"/>
              </a:rPr>
              <a:t>솔루션 개요</a:t>
            </a:r>
            <a:endParaRPr sz="1465">
              <a:solidFill>
                <a:schemeClr val="lt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1018"/>
              <a:buNone/>
            </a:pPr>
            <a:r>
              <a:rPr lang="ko" sz="1465">
                <a:solidFill>
                  <a:schemeClr val="lt1"/>
                </a:solidFill>
                <a:latin typeface="Times New Roman"/>
                <a:ea typeface="Times New Roman"/>
                <a:cs typeface="Times New Roman"/>
                <a:sym typeface="Times New Roman"/>
              </a:rPr>
              <a:t>솔루션 </a:t>
            </a:r>
            <a:r>
              <a:rPr lang="ko" sz="1465">
                <a:solidFill>
                  <a:schemeClr val="lt1"/>
                </a:solidFill>
                <a:latin typeface="Times New Roman"/>
                <a:ea typeface="Times New Roman"/>
                <a:cs typeface="Times New Roman"/>
                <a:sym typeface="Times New Roman"/>
              </a:rPr>
              <a:t>운영 구조</a:t>
            </a:r>
            <a:endParaRPr sz="1465">
              <a:solidFill>
                <a:schemeClr val="lt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1018"/>
              <a:buNone/>
            </a:pPr>
            <a:r>
              <a:rPr lang="ko" sz="1465">
                <a:solidFill>
                  <a:schemeClr val="lt1"/>
                </a:solidFill>
                <a:latin typeface="Times New Roman"/>
                <a:ea typeface="Times New Roman"/>
                <a:cs typeface="Times New Roman"/>
                <a:sym typeface="Times New Roman"/>
              </a:rPr>
              <a:t>확장 로드맵 </a:t>
            </a:r>
            <a:endParaRPr sz="1465">
              <a:solidFill>
                <a:schemeClr val="lt1"/>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1018"/>
              <a:buNone/>
            </a:pPr>
            <a:r>
              <a:rPr lang="ko" sz="1465">
                <a:solidFill>
                  <a:schemeClr val="lt1"/>
                </a:solidFill>
                <a:latin typeface="Times New Roman"/>
                <a:ea typeface="Times New Roman"/>
                <a:cs typeface="Times New Roman"/>
                <a:sym typeface="Times New Roman"/>
              </a:rPr>
              <a:t>Q&amp;A</a:t>
            </a:r>
            <a:endParaRPr sz="1465">
              <a:solidFill>
                <a:schemeClr val="lt1"/>
              </a:solidFill>
              <a:latin typeface="Times New Roman"/>
              <a:ea typeface="Times New Roman"/>
              <a:cs typeface="Times New Roman"/>
              <a:sym typeface="Times New Roman"/>
            </a:endParaRPr>
          </a:p>
        </p:txBody>
      </p:sp>
      <p:sp>
        <p:nvSpPr>
          <p:cNvPr id="69" name="Google Shape;69;p14"/>
          <p:cNvSpPr txBox="1"/>
          <p:nvPr>
            <p:ph idx="1" type="body"/>
          </p:nvPr>
        </p:nvSpPr>
        <p:spPr>
          <a:xfrm>
            <a:off x="9520425" y="1152600"/>
            <a:ext cx="3209700" cy="3990900"/>
          </a:xfrm>
          <a:prstGeom prst="rect">
            <a:avLst/>
          </a:prstGeom>
        </p:spPr>
        <p:txBody>
          <a:bodyPr anchorCtr="0" anchor="t" bIns="91425" lIns="91425" spcFirstLastPara="1" rIns="91425" wrap="square" tIns="91425">
            <a:normAutofit fontScale="55000" lnSpcReduction="20000"/>
          </a:bodyPr>
          <a:lstStyle/>
          <a:p>
            <a:pPr indent="-291465" lvl="0" marL="457200" rtl="0" algn="l">
              <a:spcBef>
                <a:spcPts val="0"/>
              </a:spcBef>
              <a:spcAft>
                <a:spcPts val="0"/>
              </a:spcAft>
              <a:buSzPct val="100000"/>
              <a:buAutoNum type="arabicPeriod"/>
            </a:pPr>
            <a:r>
              <a:rPr lang="ko"/>
              <a:t>Intro </a:t>
            </a:r>
            <a:endParaRPr/>
          </a:p>
          <a:p>
            <a:pPr indent="-291465" lvl="0" marL="457200" rtl="0" algn="l">
              <a:spcBef>
                <a:spcPts val="0"/>
              </a:spcBef>
              <a:spcAft>
                <a:spcPts val="0"/>
              </a:spcAft>
              <a:buSzPct val="100000"/>
              <a:buAutoNum type="arabicPeriod"/>
            </a:pPr>
            <a:r>
              <a:rPr lang="ko"/>
              <a:t>시장, 산업 현황</a:t>
            </a:r>
            <a:endParaRPr/>
          </a:p>
          <a:p>
            <a:pPr indent="-291465" lvl="0" marL="457200" rtl="0" algn="l">
              <a:spcBef>
                <a:spcPts val="0"/>
              </a:spcBef>
              <a:spcAft>
                <a:spcPts val="0"/>
              </a:spcAft>
              <a:buSzPct val="100000"/>
              <a:buAutoNum type="arabicPeriod"/>
            </a:pPr>
            <a:r>
              <a:rPr lang="ko"/>
              <a:t>문제 정의</a:t>
            </a:r>
            <a:endParaRPr/>
          </a:p>
          <a:p>
            <a:pPr indent="-291465" lvl="0" marL="457200" rtl="0" algn="l">
              <a:spcBef>
                <a:spcPts val="0"/>
              </a:spcBef>
              <a:spcAft>
                <a:spcPts val="0"/>
              </a:spcAft>
              <a:buSzPct val="100000"/>
              <a:buAutoNum type="arabicPeriod"/>
            </a:pPr>
            <a:r>
              <a:rPr lang="ko"/>
              <a:t>원인분석</a:t>
            </a:r>
            <a:endParaRPr/>
          </a:p>
          <a:p>
            <a:pPr indent="-291465" lvl="0" marL="457200" rtl="0" algn="l">
              <a:spcBef>
                <a:spcPts val="0"/>
              </a:spcBef>
              <a:spcAft>
                <a:spcPts val="0"/>
              </a:spcAft>
              <a:buSzPct val="100000"/>
              <a:buAutoNum type="arabicPeriod"/>
            </a:pPr>
            <a:r>
              <a:rPr lang="ko"/>
              <a:t>As is - To be</a:t>
            </a:r>
            <a:endParaRPr/>
          </a:p>
          <a:p>
            <a:pPr indent="0" lvl="0" marL="0" rtl="0" algn="l">
              <a:spcBef>
                <a:spcPts val="1200"/>
              </a:spcBef>
              <a:spcAft>
                <a:spcPts val="0"/>
              </a:spcAft>
              <a:buNone/>
            </a:pPr>
            <a:r>
              <a:t/>
            </a:r>
            <a:endParaRPr/>
          </a:p>
          <a:p>
            <a:pPr indent="-291465" lvl="0" marL="457200" rtl="0" algn="l">
              <a:spcBef>
                <a:spcPts val="1200"/>
              </a:spcBef>
              <a:spcAft>
                <a:spcPts val="0"/>
              </a:spcAft>
              <a:buSzPct val="100000"/>
              <a:buAutoNum type="arabicPeriod"/>
            </a:pPr>
            <a:r>
              <a:rPr lang="ko"/>
              <a:t>솔루션 개요 (archi) </a:t>
            </a:r>
            <a:endParaRPr/>
          </a:p>
          <a:p>
            <a:pPr indent="-291465" lvl="0" marL="457200" rtl="0" algn="l">
              <a:spcBef>
                <a:spcPts val="0"/>
              </a:spcBef>
              <a:spcAft>
                <a:spcPts val="0"/>
              </a:spcAft>
              <a:buSzPct val="100000"/>
              <a:buAutoNum type="arabicPeriod"/>
            </a:pPr>
            <a:r>
              <a:rPr lang="ko"/>
              <a:t>데이터 파이프라인, 시스템 설계 </a:t>
            </a:r>
            <a:endParaRPr/>
          </a:p>
          <a:p>
            <a:pPr indent="-291465" lvl="0" marL="457200" rtl="0" algn="l">
              <a:spcBef>
                <a:spcPts val="0"/>
              </a:spcBef>
              <a:spcAft>
                <a:spcPts val="0"/>
              </a:spcAft>
              <a:buSzPct val="100000"/>
              <a:buAutoNum type="arabicPeriod"/>
            </a:pPr>
            <a:r>
              <a:rPr lang="ko"/>
              <a:t>DB 설계, 운영 전략: 정규화, 스키마 유연성, 모델관리(mlflowO/X), 알람 로그</a:t>
            </a:r>
            <a:endParaRPr/>
          </a:p>
          <a:p>
            <a:pPr indent="-291465" lvl="0" marL="457200" rtl="0" algn="l">
              <a:spcBef>
                <a:spcPts val="0"/>
              </a:spcBef>
              <a:spcAft>
                <a:spcPts val="0"/>
              </a:spcAft>
              <a:buSzPct val="100000"/>
              <a:buAutoNum type="arabicPeriod"/>
            </a:pPr>
            <a:r>
              <a:rPr lang="ko"/>
              <a:t>페르소나 기반 UX 흐름</a:t>
            </a:r>
            <a:endParaRPr/>
          </a:p>
          <a:p>
            <a:pPr indent="0" lvl="0" marL="457200" rtl="0" algn="l">
              <a:spcBef>
                <a:spcPts val="1200"/>
              </a:spcBef>
              <a:spcAft>
                <a:spcPts val="0"/>
              </a:spcAft>
              <a:buNone/>
            </a:pPr>
            <a:r>
              <a:t/>
            </a:r>
            <a:endParaRPr/>
          </a:p>
          <a:p>
            <a:pPr indent="-291465" lvl="0" marL="457200" rtl="0" algn="l">
              <a:spcBef>
                <a:spcPts val="1200"/>
              </a:spcBef>
              <a:spcAft>
                <a:spcPts val="0"/>
              </a:spcAft>
              <a:buSzPct val="100000"/>
              <a:buAutoNum type="arabicPeriod"/>
            </a:pPr>
            <a:r>
              <a:rPr lang="ko"/>
              <a:t>Tableau 대시보드 </a:t>
            </a:r>
            <a:endParaRPr/>
          </a:p>
          <a:p>
            <a:pPr indent="-291465" lvl="0" marL="457200" rtl="0" algn="l">
              <a:spcBef>
                <a:spcPts val="0"/>
              </a:spcBef>
              <a:spcAft>
                <a:spcPts val="0"/>
              </a:spcAft>
              <a:buSzPct val="100000"/>
              <a:buAutoNum type="arabicPeriod"/>
            </a:pPr>
            <a:r>
              <a:rPr lang="ko"/>
              <a:t>효과 분석 </a:t>
            </a:r>
            <a:endParaRPr/>
          </a:p>
          <a:p>
            <a:pPr indent="-291465" lvl="0" marL="457200" rtl="0" algn="l">
              <a:spcBef>
                <a:spcPts val="0"/>
              </a:spcBef>
              <a:spcAft>
                <a:spcPts val="0"/>
              </a:spcAft>
              <a:buSzPct val="100000"/>
              <a:buAutoNum type="arabicPeriod"/>
            </a:pPr>
            <a:r>
              <a:rPr lang="ko"/>
              <a:t>도입 전략</a:t>
            </a:r>
            <a:endParaRPr/>
          </a:p>
          <a:p>
            <a:pPr indent="-291465" lvl="0" marL="457200" rtl="0" algn="l">
              <a:spcBef>
                <a:spcPts val="0"/>
              </a:spcBef>
              <a:spcAft>
                <a:spcPts val="0"/>
              </a:spcAft>
              <a:buSzPct val="100000"/>
              <a:buAutoNum type="arabicPeriod"/>
            </a:pPr>
            <a:r>
              <a:rPr lang="ko"/>
              <a:t>경쟁 분석</a:t>
            </a:r>
            <a:endParaRPr/>
          </a:p>
          <a:p>
            <a:pPr indent="-291465" lvl="0" marL="457200" rtl="0" algn="l">
              <a:spcBef>
                <a:spcPts val="0"/>
              </a:spcBef>
              <a:spcAft>
                <a:spcPts val="0"/>
              </a:spcAft>
              <a:buSzPct val="100000"/>
              <a:buAutoNum type="arabicPeriod"/>
            </a:pPr>
            <a:r>
              <a:rPr lang="ko"/>
              <a:t>확장 로드맵 </a:t>
            </a:r>
            <a:endParaRPr/>
          </a:p>
          <a:p>
            <a:pPr indent="-291465" lvl="0" marL="457200" rtl="0" algn="l">
              <a:spcBef>
                <a:spcPts val="0"/>
              </a:spcBef>
              <a:spcAft>
                <a:spcPts val="0"/>
              </a:spcAft>
              <a:buSzPct val="100000"/>
              <a:buAutoNum type="arabicPeriod"/>
            </a:pPr>
            <a:r>
              <a:rPr lang="ko"/>
              <a:t>서비스 리스크 분석</a:t>
            </a:r>
            <a:endParaRPr/>
          </a:p>
          <a:p>
            <a:pPr indent="-291465" lvl="0" marL="457200" rtl="0" algn="l">
              <a:spcBef>
                <a:spcPts val="0"/>
              </a:spcBef>
              <a:spcAft>
                <a:spcPts val="0"/>
              </a:spcAft>
              <a:buSzPct val="100000"/>
              <a:buAutoNum type="arabicPeriod"/>
            </a:pPr>
            <a:r>
              <a:rPr lang="ko"/>
              <a:t>마케팅 전략</a:t>
            </a:r>
            <a:endParaRPr/>
          </a:p>
          <a:p>
            <a:pPr indent="-291465" lvl="0" marL="457200" rtl="0" algn="l">
              <a:spcBef>
                <a:spcPts val="0"/>
              </a:spcBef>
              <a:spcAft>
                <a:spcPts val="0"/>
              </a:spcAft>
              <a:buSzPct val="100000"/>
              <a:buAutoNum type="arabicPeriod"/>
            </a:pPr>
            <a:r>
              <a:rPr lang="ko"/>
              <a:t>wrapup + todo</a:t>
            </a:r>
            <a:endParaRPr/>
          </a:p>
          <a:p>
            <a:pPr indent="-291465" lvl="0" marL="457200" rtl="0" algn="l">
              <a:spcBef>
                <a:spcPts val="0"/>
              </a:spcBef>
              <a:spcAft>
                <a:spcPts val="0"/>
              </a:spcAft>
              <a:buSzPct val="100000"/>
              <a:buAutoNum type="arabicPeriod"/>
            </a:pPr>
            <a:r>
              <a:rPr lang="ko"/>
              <a:t>Q&amp;A</a:t>
            </a:r>
            <a:endParaRPr/>
          </a:p>
        </p:txBody>
      </p:sp>
      <p:pic>
        <p:nvPicPr>
          <p:cNvPr id="70" name="Google Shape;70;p14"/>
          <p:cNvPicPr preferRelativeResize="0"/>
          <p:nvPr/>
        </p:nvPicPr>
        <p:blipFill rotWithShape="1">
          <a:blip r:embed="rId3">
            <a:alphaModFix/>
          </a:blip>
          <a:srcRect b="0" l="9588" r="37641" t="0"/>
          <a:stretch/>
        </p:blipFill>
        <p:spPr>
          <a:xfrm>
            <a:off x="0" y="0"/>
            <a:ext cx="39975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32"/>
          <p:cNvSpPr txBox="1"/>
          <p:nvPr/>
        </p:nvSpPr>
        <p:spPr>
          <a:xfrm>
            <a:off x="0" y="0"/>
            <a:ext cx="5771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600">
                <a:solidFill>
                  <a:srgbClr val="00348D"/>
                </a:solidFill>
                <a:latin typeface="Lato"/>
                <a:ea typeface="Lato"/>
                <a:cs typeface="Lato"/>
                <a:sym typeface="Lato"/>
              </a:rPr>
              <a:t>센서</a:t>
            </a:r>
            <a:r>
              <a:rPr b="1" lang="ko" sz="2600">
                <a:solidFill>
                  <a:srgbClr val="00348D"/>
                </a:solidFill>
                <a:latin typeface="Lato"/>
                <a:ea typeface="Lato"/>
                <a:cs typeface="Lato"/>
                <a:sym typeface="Lato"/>
              </a:rPr>
              <a:t> 파이프라인</a:t>
            </a:r>
            <a:endParaRPr b="1" sz="2600">
              <a:solidFill>
                <a:schemeClr val="dk2"/>
              </a:solidFill>
              <a:latin typeface="Lato"/>
              <a:ea typeface="Lato"/>
              <a:cs typeface="Lato"/>
              <a:sym typeface="Lato"/>
            </a:endParaRPr>
          </a:p>
        </p:txBody>
      </p:sp>
      <p:pic>
        <p:nvPicPr>
          <p:cNvPr id="847" name="Google Shape;847;p32"/>
          <p:cNvPicPr preferRelativeResize="0"/>
          <p:nvPr/>
        </p:nvPicPr>
        <p:blipFill>
          <a:blip r:embed="rId3">
            <a:alphaModFix/>
          </a:blip>
          <a:stretch>
            <a:fillRect/>
          </a:stretch>
        </p:blipFill>
        <p:spPr>
          <a:xfrm>
            <a:off x="1289888" y="815700"/>
            <a:ext cx="3896457" cy="4023000"/>
          </a:xfrm>
          <a:prstGeom prst="rect">
            <a:avLst/>
          </a:prstGeom>
          <a:noFill/>
          <a:ln>
            <a:noFill/>
          </a:ln>
        </p:spPr>
      </p:pic>
      <p:pic>
        <p:nvPicPr>
          <p:cNvPr id="848" name="Google Shape;848;p32"/>
          <p:cNvPicPr preferRelativeResize="0"/>
          <p:nvPr/>
        </p:nvPicPr>
        <p:blipFill>
          <a:blip r:embed="rId4">
            <a:alphaModFix/>
          </a:blip>
          <a:stretch>
            <a:fillRect/>
          </a:stretch>
        </p:blipFill>
        <p:spPr>
          <a:xfrm>
            <a:off x="5560294" y="815700"/>
            <a:ext cx="2293815" cy="4022999"/>
          </a:xfrm>
          <a:prstGeom prst="rect">
            <a:avLst/>
          </a:prstGeom>
          <a:noFill/>
          <a:ln>
            <a:noFill/>
          </a:ln>
        </p:spPr>
      </p:pic>
      <p:cxnSp>
        <p:nvCxnSpPr>
          <p:cNvPr id="849" name="Google Shape;849;p32"/>
          <p:cNvCxnSpPr/>
          <p:nvPr/>
        </p:nvCxnSpPr>
        <p:spPr>
          <a:xfrm>
            <a:off x="1598225" y="4838700"/>
            <a:ext cx="0" cy="114300"/>
          </a:xfrm>
          <a:prstGeom prst="straightConnector1">
            <a:avLst/>
          </a:prstGeom>
          <a:noFill/>
          <a:ln cap="flat" cmpd="sng" w="9525">
            <a:solidFill>
              <a:schemeClr val="dk2"/>
            </a:solidFill>
            <a:prstDash val="dot"/>
            <a:round/>
            <a:headEnd len="med" w="med" type="none"/>
            <a:tailEnd len="med" w="med" type="none"/>
          </a:ln>
        </p:spPr>
      </p:cxnSp>
      <p:sp>
        <p:nvSpPr>
          <p:cNvPr id="850" name="Google Shape;850;p32"/>
          <p:cNvSpPr txBox="1"/>
          <p:nvPr/>
        </p:nvSpPr>
        <p:spPr>
          <a:xfrm>
            <a:off x="1441425" y="4878900"/>
            <a:ext cx="40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chemeClr val="dk2"/>
                </a:solidFill>
              </a:rPr>
              <a:t>①</a:t>
            </a:r>
            <a:endParaRPr sz="1000">
              <a:solidFill>
                <a:schemeClr val="dk2"/>
              </a:solidFill>
            </a:endParaRPr>
          </a:p>
        </p:txBody>
      </p:sp>
      <p:cxnSp>
        <p:nvCxnSpPr>
          <p:cNvPr id="851" name="Google Shape;851;p32"/>
          <p:cNvCxnSpPr/>
          <p:nvPr/>
        </p:nvCxnSpPr>
        <p:spPr>
          <a:xfrm>
            <a:off x="3260850" y="4838700"/>
            <a:ext cx="0" cy="114300"/>
          </a:xfrm>
          <a:prstGeom prst="straightConnector1">
            <a:avLst/>
          </a:prstGeom>
          <a:noFill/>
          <a:ln cap="flat" cmpd="sng" w="9525">
            <a:solidFill>
              <a:schemeClr val="dk2"/>
            </a:solidFill>
            <a:prstDash val="dot"/>
            <a:round/>
            <a:headEnd len="med" w="med" type="none"/>
            <a:tailEnd len="med" w="med" type="none"/>
          </a:ln>
        </p:spPr>
      </p:cxnSp>
      <p:sp>
        <p:nvSpPr>
          <p:cNvPr id="852" name="Google Shape;852;p32"/>
          <p:cNvSpPr txBox="1"/>
          <p:nvPr/>
        </p:nvSpPr>
        <p:spPr>
          <a:xfrm>
            <a:off x="3104050" y="4878900"/>
            <a:ext cx="40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chemeClr val="dk2"/>
                </a:solidFill>
              </a:rPr>
              <a:t>②</a:t>
            </a:r>
            <a:endParaRPr sz="1000">
              <a:solidFill>
                <a:schemeClr val="dk2"/>
              </a:solidFill>
            </a:endParaRPr>
          </a:p>
        </p:txBody>
      </p:sp>
      <p:cxnSp>
        <p:nvCxnSpPr>
          <p:cNvPr id="853" name="Google Shape;853;p32"/>
          <p:cNvCxnSpPr/>
          <p:nvPr/>
        </p:nvCxnSpPr>
        <p:spPr>
          <a:xfrm>
            <a:off x="5904925" y="701400"/>
            <a:ext cx="0" cy="114300"/>
          </a:xfrm>
          <a:prstGeom prst="straightConnector1">
            <a:avLst/>
          </a:prstGeom>
          <a:noFill/>
          <a:ln cap="flat" cmpd="sng" w="9525">
            <a:solidFill>
              <a:schemeClr val="dk2"/>
            </a:solidFill>
            <a:prstDash val="dot"/>
            <a:round/>
            <a:headEnd len="med" w="med" type="none"/>
            <a:tailEnd len="med" w="med" type="none"/>
          </a:ln>
        </p:spPr>
      </p:cxnSp>
      <p:sp>
        <p:nvSpPr>
          <p:cNvPr id="854" name="Google Shape;854;p32"/>
          <p:cNvSpPr txBox="1"/>
          <p:nvPr/>
        </p:nvSpPr>
        <p:spPr>
          <a:xfrm>
            <a:off x="5750225" y="420900"/>
            <a:ext cx="40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chemeClr val="dk2"/>
                </a:solidFill>
              </a:rPr>
              <a:t>①</a:t>
            </a:r>
            <a:endParaRPr sz="1000">
              <a:solidFill>
                <a:schemeClr val="dk2"/>
              </a:solidFill>
            </a:endParaRPr>
          </a:p>
        </p:txBody>
      </p:sp>
      <p:cxnSp>
        <p:nvCxnSpPr>
          <p:cNvPr id="855" name="Google Shape;855;p32"/>
          <p:cNvCxnSpPr/>
          <p:nvPr/>
        </p:nvCxnSpPr>
        <p:spPr>
          <a:xfrm>
            <a:off x="7490975" y="701400"/>
            <a:ext cx="0" cy="114300"/>
          </a:xfrm>
          <a:prstGeom prst="straightConnector1">
            <a:avLst/>
          </a:prstGeom>
          <a:noFill/>
          <a:ln cap="flat" cmpd="sng" w="9525">
            <a:solidFill>
              <a:schemeClr val="dk2"/>
            </a:solidFill>
            <a:prstDash val="dot"/>
            <a:round/>
            <a:headEnd len="med" w="med" type="none"/>
            <a:tailEnd len="med" w="med" type="none"/>
          </a:ln>
        </p:spPr>
      </p:cxnSp>
      <p:sp>
        <p:nvSpPr>
          <p:cNvPr id="856" name="Google Shape;856;p32"/>
          <p:cNvSpPr txBox="1"/>
          <p:nvPr/>
        </p:nvSpPr>
        <p:spPr>
          <a:xfrm>
            <a:off x="7328875" y="446350"/>
            <a:ext cx="40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chemeClr val="dk2"/>
                </a:solidFill>
              </a:rPr>
              <a:t>②</a:t>
            </a:r>
            <a:endParaRPr sz="10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33"/>
          <p:cNvSpPr txBox="1"/>
          <p:nvPr/>
        </p:nvSpPr>
        <p:spPr>
          <a:xfrm>
            <a:off x="0" y="0"/>
            <a:ext cx="5567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600">
                <a:solidFill>
                  <a:srgbClr val="00348D"/>
                </a:solidFill>
                <a:latin typeface="Lato"/>
                <a:ea typeface="Lato"/>
                <a:cs typeface="Lato"/>
                <a:sym typeface="Lato"/>
              </a:rPr>
              <a:t>DB Diagram</a:t>
            </a:r>
            <a:endParaRPr b="1" sz="2600">
              <a:solidFill>
                <a:schemeClr val="dk2"/>
              </a:solidFill>
              <a:latin typeface="Lato"/>
              <a:ea typeface="Lato"/>
              <a:cs typeface="Lato"/>
              <a:sym typeface="Lato"/>
            </a:endParaRPr>
          </a:p>
        </p:txBody>
      </p:sp>
      <p:pic>
        <p:nvPicPr>
          <p:cNvPr id="862" name="Google Shape;862;p33" title="DB_Diagram.png"/>
          <p:cNvPicPr preferRelativeResize="0"/>
          <p:nvPr/>
        </p:nvPicPr>
        <p:blipFill rotWithShape="1">
          <a:blip r:embed="rId3">
            <a:alphaModFix/>
          </a:blip>
          <a:srcRect b="3305" l="2748" r="1162" t="1979"/>
          <a:stretch/>
        </p:blipFill>
        <p:spPr>
          <a:xfrm>
            <a:off x="2251100" y="898700"/>
            <a:ext cx="4720326" cy="3978674"/>
          </a:xfrm>
          <a:prstGeom prst="rect">
            <a:avLst/>
          </a:prstGeom>
          <a:noFill/>
          <a:ln>
            <a:noFill/>
          </a:ln>
        </p:spPr>
      </p:pic>
      <p:sp>
        <p:nvSpPr>
          <p:cNvPr id="863" name="Google Shape;863;p33"/>
          <p:cNvSpPr/>
          <p:nvPr/>
        </p:nvSpPr>
        <p:spPr>
          <a:xfrm>
            <a:off x="6290875" y="4729050"/>
            <a:ext cx="506100" cy="148200"/>
          </a:xfrm>
          <a:prstGeom prst="rect">
            <a:avLst/>
          </a:prstGeom>
          <a:solidFill>
            <a:srgbClr val="FBFB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34"/>
          <p:cNvSpPr txBox="1"/>
          <p:nvPr/>
        </p:nvSpPr>
        <p:spPr>
          <a:xfrm>
            <a:off x="0" y="0"/>
            <a:ext cx="716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600">
                <a:solidFill>
                  <a:srgbClr val="00348D"/>
                </a:solidFill>
                <a:latin typeface="Lato"/>
                <a:ea typeface="Lato"/>
                <a:cs typeface="Lato"/>
                <a:sym typeface="Lato"/>
              </a:rPr>
              <a:t>화면 설계서 1</a:t>
            </a:r>
            <a:endParaRPr b="1" sz="2600">
              <a:solidFill>
                <a:schemeClr val="dk2"/>
              </a:solidFill>
              <a:latin typeface="Lato"/>
              <a:ea typeface="Lato"/>
              <a:cs typeface="Lato"/>
              <a:sym typeface="Lato"/>
            </a:endParaRPr>
          </a:p>
        </p:txBody>
      </p:sp>
      <p:pic>
        <p:nvPicPr>
          <p:cNvPr id="869" name="Google Shape;869;p34"/>
          <p:cNvPicPr preferRelativeResize="0"/>
          <p:nvPr/>
        </p:nvPicPr>
        <p:blipFill>
          <a:blip r:embed="rId3">
            <a:alphaModFix/>
          </a:blip>
          <a:stretch>
            <a:fillRect/>
          </a:stretch>
        </p:blipFill>
        <p:spPr>
          <a:xfrm>
            <a:off x="689269" y="827375"/>
            <a:ext cx="3577931" cy="2047051"/>
          </a:xfrm>
          <a:prstGeom prst="rect">
            <a:avLst/>
          </a:prstGeom>
          <a:noFill/>
          <a:ln>
            <a:noFill/>
          </a:ln>
        </p:spPr>
      </p:pic>
      <p:pic>
        <p:nvPicPr>
          <p:cNvPr id="870" name="Google Shape;870;p34"/>
          <p:cNvPicPr preferRelativeResize="0"/>
          <p:nvPr/>
        </p:nvPicPr>
        <p:blipFill>
          <a:blip r:embed="rId4">
            <a:alphaModFix/>
          </a:blip>
          <a:stretch>
            <a:fillRect/>
          </a:stretch>
        </p:blipFill>
        <p:spPr>
          <a:xfrm>
            <a:off x="4876800" y="827375"/>
            <a:ext cx="3775699" cy="2047051"/>
          </a:xfrm>
          <a:prstGeom prst="rect">
            <a:avLst/>
          </a:prstGeom>
          <a:noFill/>
          <a:ln>
            <a:noFill/>
          </a:ln>
        </p:spPr>
      </p:pic>
      <p:pic>
        <p:nvPicPr>
          <p:cNvPr id="871" name="Google Shape;871;p34"/>
          <p:cNvPicPr preferRelativeResize="0"/>
          <p:nvPr/>
        </p:nvPicPr>
        <p:blipFill>
          <a:blip r:embed="rId5">
            <a:alphaModFix/>
          </a:blip>
          <a:stretch>
            <a:fillRect/>
          </a:stretch>
        </p:blipFill>
        <p:spPr>
          <a:xfrm>
            <a:off x="648625" y="3026825"/>
            <a:ext cx="3618570" cy="2047051"/>
          </a:xfrm>
          <a:prstGeom prst="rect">
            <a:avLst/>
          </a:prstGeom>
          <a:noFill/>
          <a:ln>
            <a:noFill/>
          </a:ln>
        </p:spPr>
      </p:pic>
      <p:pic>
        <p:nvPicPr>
          <p:cNvPr id="872" name="Google Shape;872;p34"/>
          <p:cNvPicPr preferRelativeResize="0"/>
          <p:nvPr/>
        </p:nvPicPr>
        <p:blipFill>
          <a:blip r:embed="rId6">
            <a:alphaModFix/>
          </a:blip>
          <a:stretch>
            <a:fillRect/>
          </a:stretch>
        </p:blipFill>
        <p:spPr>
          <a:xfrm>
            <a:off x="4876800" y="3026825"/>
            <a:ext cx="3775700" cy="21166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35"/>
          <p:cNvSpPr txBox="1"/>
          <p:nvPr/>
        </p:nvSpPr>
        <p:spPr>
          <a:xfrm>
            <a:off x="0" y="0"/>
            <a:ext cx="716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2600">
                <a:solidFill>
                  <a:srgbClr val="00348D"/>
                </a:solidFill>
                <a:latin typeface="Lato"/>
                <a:ea typeface="Lato"/>
                <a:cs typeface="Lato"/>
                <a:sym typeface="Lato"/>
              </a:rPr>
              <a:t>화면 설계서 2</a:t>
            </a:r>
            <a:endParaRPr b="1" sz="2600">
              <a:solidFill>
                <a:schemeClr val="dk2"/>
              </a:solidFill>
              <a:latin typeface="Lato"/>
              <a:ea typeface="Lato"/>
              <a:cs typeface="Lato"/>
              <a:sym typeface="Lato"/>
            </a:endParaRPr>
          </a:p>
        </p:txBody>
      </p:sp>
      <p:pic>
        <p:nvPicPr>
          <p:cNvPr id="878" name="Google Shape;878;p35"/>
          <p:cNvPicPr preferRelativeResize="0"/>
          <p:nvPr/>
        </p:nvPicPr>
        <p:blipFill>
          <a:blip r:embed="rId3">
            <a:alphaModFix/>
          </a:blip>
          <a:stretch>
            <a:fillRect/>
          </a:stretch>
        </p:blipFill>
        <p:spPr>
          <a:xfrm>
            <a:off x="493714" y="776975"/>
            <a:ext cx="3860310" cy="2157601"/>
          </a:xfrm>
          <a:prstGeom prst="rect">
            <a:avLst/>
          </a:prstGeom>
          <a:noFill/>
          <a:ln>
            <a:noFill/>
          </a:ln>
        </p:spPr>
      </p:pic>
      <p:pic>
        <p:nvPicPr>
          <p:cNvPr id="879" name="Google Shape;879;p35"/>
          <p:cNvPicPr preferRelativeResize="0"/>
          <p:nvPr/>
        </p:nvPicPr>
        <p:blipFill>
          <a:blip r:embed="rId4">
            <a:alphaModFix/>
          </a:blip>
          <a:stretch>
            <a:fillRect/>
          </a:stretch>
        </p:blipFill>
        <p:spPr>
          <a:xfrm>
            <a:off x="4811225" y="620900"/>
            <a:ext cx="3839054" cy="2288800"/>
          </a:xfrm>
          <a:prstGeom prst="rect">
            <a:avLst/>
          </a:prstGeom>
          <a:noFill/>
          <a:ln>
            <a:noFill/>
          </a:ln>
        </p:spPr>
      </p:pic>
      <p:pic>
        <p:nvPicPr>
          <p:cNvPr id="880" name="Google Shape;880;p35"/>
          <p:cNvPicPr preferRelativeResize="0"/>
          <p:nvPr/>
        </p:nvPicPr>
        <p:blipFill>
          <a:blip r:embed="rId5">
            <a:alphaModFix/>
          </a:blip>
          <a:stretch>
            <a:fillRect/>
          </a:stretch>
        </p:blipFill>
        <p:spPr>
          <a:xfrm>
            <a:off x="493725" y="2925450"/>
            <a:ext cx="3860301" cy="2157600"/>
          </a:xfrm>
          <a:prstGeom prst="rect">
            <a:avLst/>
          </a:prstGeom>
          <a:noFill/>
          <a:ln>
            <a:noFill/>
          </a:ln>
        </p:spPr>
      </p:pic>
      <p:pic>
        <p:nvPicPr>
          <p:cNvPr id="881" name="Google Shape;881;p35"/>
          <p:cNvPicPr preferRelativeResize="0"/>
          <p:nvPr/>
        </p:nvPicPr>
        <p:blipFill>
          <a:blip r:embed="rId6">
            <a:alphaModFix/>
          </a:blip>
          <a:stretch>
            <a:fillRect/>
          </a:stretch>
        </p:blipFill>
        <p:spPr>
          <a:xfrm>
            <a:off x="4817288" y="2909712"/>
            <a:ext cx="3826926" cy="215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36"/>
          <p:cNvSpPr txBox="1"/>
          <p:nvPr/>
        </p:nvSpPr>
        <p:spPr>
          <a:xfrm>
            <a:off x="0" y="0"/>
            <a:ext cx="49002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4100">
                <a:solidFill>
                  <a:srgbClr val="00348D"/>
                </a:solidFill>
                <a:latin typeface="Times New Roman"/>
                <a:ea typeface="Times New Roman"/>
                <a:cs typeface="Times New Roman"/>
                <a:sym typeface="Times New Roman"/>
              </a:rPr>
              <a:t>Appendix</a:t>
            </a:r>
            <a:endParaRPr sz="3500">
              <a:solidFill>
                <a:schemeClr val="dk2"/>
              </a:solidFill>
            </a:endParaRPr>
          </a:p>
        </p:txBody>
      </p:sp>
      <p:sp>
        <p:nvSpPr>
          <p:cNvPr id="887" name="Google Shape;887;p36"/>
          <p:cNvSpPr txBox="1"/>
          <p:nvPr/>
        </p:nvSpPr>
        <p:spPr>
          <a:xfrm>
            <a:off x="256450" y="909675"/>
            <a:ext cx="1260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graphicFrame>
        <p:nvGraphicFramePr>
          <p:cNvPr id="888" name="Google Shape;888;p36"/>
          <p:cNvGraphicFramePr/>
          <p:nvPr/>
        </p:nvGraphicFramePr>
        <p:xfrm>
          <a:off x="184875" y="1234500"/>
          <a:ext cx="3000000" cy="3000000"/>
        </p:xfrm>
        <a:graphic>
          <a:graphicData uri="http://schemas.openxmlformats.org/drawingml/2006/table">
            <a:tbl>
              <a:tblPr>
                <a:noFill/>
                <a:tableStyleId>{80379C5D-8682-407A-A9F6-9AF44DADD956}</a:tableStyleId>
              </a:tblPr>
              <a:tblGrid>
                <a:gridCol w="1796350"/>
                <a:gridCol w="1597600"/>
                <a:gridCol w="1136500"/>
              </a:tblGrid>
              <a:tr h="356850">
                <a:tc>
                  <a:txBody>
                    <a:bodyPr/>
                    <a:lstStyle/>
                    <a:p>
                      <a:pPr indent="0" lvl="0" marL="0" rtl="0" algn="ctr">
                        <a:spcBef>
                          <a:spcPts val="0"/>
                        </a:spcBef>
                        <a:spcAft>
                          <a:spcPts val="0"/>
                        </a:spcAft>
                        <a:buNone/>
                      </a:pPr>
                      <a:r>
                        <a:rPr lang="ko"/>
                        <a:t>데이터 명</a:t>
                      </a:r>
                      <a:endParaRPr/>
                    </a:p>
                  </a:txBody>
                  <a:tcPr marT="91425" marB="91425" marR="91425" marL="91425" anchor="ctr">
                    <a:lnL cap="flat" cmpd="sng" w="9525">
                      <a:solidFill>
                        <a:srgbClr val="9E9E9E">
                          <a:alpha val="0"/>
                        </a:srgbClr>
                      </a:solidFill>
                      <a:prstDash val="solid"/>
                      <a:round/>
                      <a:headEnd len="sm" w="sm" type="none"/>
                      <a:tailEnd len="sm" w="sm" type="none"/>
                    </a:lnL>
                    <a:solidFill>
                      <a:srgbClr val="EFEFEF"/>
                    </a:solidFill>
                  </a:tcPr>
                </a:tc>
                <a:tc>
                  <a:txBody>
                    <a:bodyPr/>
                    <a:lstStyle/>
                    <a:p>
                      <a:pPr indent="0" lvl="0" marL="0" rtl="0" algn="ctr">
                        <a:spcBef>
                          <a:spcPts val="0"/>
                        </a:spcBef>
                        <a:spcAft>
                          <a:spcPts val="0"/>
                        </a:spcAft>
                        <a:buNone/>
                      </a:pPr>
                      <a:r>
                        <a:rPr lang="ko"/>
                        <a:t>출처</a:t>
                      </a:r>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ko"/>
                        <a:t>기준년도</a:t>
                      </a:r>
                      <a:endParaRPr/>
                    </a:p>
                  </a:txBody>
                  <a:tcPr marT="91425" marB="91425" marR="91425" marL="91425" anchor="ctr">
                    <a:lnR cap="flat" cmpd="sng" w="9525">
                      <a:solidFill>
                        <a:srgbClr val="9E9E9E">
                          <a:alpha val="0"/>
                        </a:srgbClr>
                      </a:solidFill>
                      <a:prstDash val="solid"/>
                      <a:round/>
                      <a:headEnd len="sm" w="sm" type="none"/>
                      <a:tailEnd len="sm" w="sm" type="none"/>
                    </a:lnR>
                    <a:solidFill>
                      <a:srgbClr val="EFEFEF"/>
                    </a:solidFill>
                  </a:tcPr>
                </a:tc>
              </a:tr>
              <a:tr h="482050">
                <a:tc>
                  <a:txBody>
                    <a:bodyPr/>
                    <a:lstStyle/>
                    <a:p>
                      <a:pPr indent="0" lvl="0" marL="0" rtl="0" algn="ctr">
                        <a:lnSpc>
                          <a:spcPct val="122222"/>
                        </a:lnSpc>
                        <a:spcBef>
                          <a:spcPts val="0"/>
                        </a:spcBef>
                        <a:spcAft>
                          <a:spcPts val="1200"/>
                        </a:spcAft>
                        <a:buNone/>
                      </a:pPr>
                      <a:r>
                        <a:rPr lang="ko" sz="1000">
                          <a:solidFill>
                            <a:srgbClr val="202124"/>
                          </a:solidFill>
                        </a:rPr>
                        <a:t>casting product image data for quality inspection</a:t>
                      </a:r>
                      <a:endParaRPr sz="1000"/>
                    </a:p>
                  </a:txBody>
                  <a:tcPr marT="91425" marB="91425" marR="91425" marL="91425" anchor="ctr">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ko" sz="1000"/>
                        <a:t>Kaggle</a:t>
                      </a:r>
                      <a:endParaRPr sz="1000"/>
                    </a:p>
                  </a:txBody>
                  <a:tcPr marT="91425" marB="91425" marR="91425" marL="91425" anchor="ctr"/>
                </a:tc>
                <a:tc>
                  <a:txBody>
                    <a:bodyPr/>
                    <a:lstStyle/>
                    <a:p>
                      <a:pPr indent="0" lvl="0" marL="0" rtl="0" algn="ctr">
                        <a:spcBef>
                          <a:spcPts val="0"/>
                        </a:spcBef>
                        <a:spcAft>
                          <a:spcPts val="0"/>
                        </a:spcAft>
                        <a:buNone/>
                      </a:pPr>
                      <a:r>
                        <a:rPr lang="ko" sz="1000"/>
                        <a:t>2020</a:t>
                      </a:r>
                      <a:endParaRPr sz="1000"/>
                    </a:p>
                  </a:txBody>
                  <a:tcPr marT="91425" marB="91425" marR="91425" marL="91425" anchor="ctr">
                    <a:lnR cap="flat" cmpd="sng" w="9525">
                      <a:solidFill>
                        <a:srgbClr val="9E9E9E">
                          <a:alpha val="0"/>
                        </a:srgbClr>
                      </a:solidFill>
                      <a:prstDash val="solid"/>
                      <a:round/>
                      <a:headEnd len="sm" w="sm" type="none"/>
                      <a:tailEnd len="sm" w="sm" type="none"/>
                    </a:lnR>
                  </a:tcPr>
                </a:tc>
              </a:tr>
              <a:tr h="553750">
                <a:tc>
                  <a:txBody>
                    <a:bodyPr/>
                    <a:lstStyle/>
                    <a:p>
                      <a:pPr indent="0" lvl="0" marL="0" rtl="0" algn="ctr">
                        <a:spcBef>
                          <a:spcPts val="0"/>
                        </a:spcBef>
                        <a:spcAft>
                          <a:spcPts val="0"/>
                        </a:spcAft>
                        <a:buNone/>
                      </a:pPr>
                      <a:r>
                        <a:rPr lang="ko" sz="1000"/>
                        <a:t>AI4I 2020 Predictive Maintenance Dataset</a:t>
                      </a:r>
                      <a:endParaRPr sz="1000"/>
                    </a:p>
                  </a:txBody>
                  <a:tcPr marT="91425" marB="91425" marR="91425" marL="91425" anchor="ctr">
                    <a:lnL cap="flat" cmpd="sng" w="9525">
                      <a:solidFill>
                        <a:srgbClr val="9E9E9E">
                          <a:alpha val="0"/>
                        </a:srgbClr>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ko" sz="1000"/>
                        <a:t>UC Irvine Machine Learning Repository</a:t>
                      </a:r>
                      <a:endParaRPr sz="1000"/>
                    </a:p>
                  </a:txBody>
                  <a:tcPr marT="91425" marB="91425" marR="91425" marL="91425" anchor="ctr"/>
                </a:tc>
                <a:tc>
                  <a:txBody>
                    <a:bodyPr/>
                    <a:lstStyle/>
                    <a:p>
                      <a:pPr indent="0" lvl="0" marL="0" rtl="0" algn="ctr">
                        <a:spcBef>
                          <a:spcPts val="0"/>
                        </a:spcBef>
                        <a:spcAft>
                          <a:spcPts val="0"/>
                        </a:spcAft>
                        <a:buNone/>
                      </a:pPr>
                      <a:r>
                        <a:rPr lang="ko" sz="1000"/>
                        <a:t>2020</a:t>
                      </a:r>
                      <a:endParaRPr sz="1000"/>
                    </a:p>
                  </a:txBody>
                  <a:tcPr marT="91425" marB="91425" marR="91425" marL="91425" anchor="ctr">
                    <a:lnR cap="flat" cmpd="sng" w="9525">
                      <a:solidFill>
                        <a:srgbClr val="9E9E9E">
                          <a:alpha val="0"/>
                        </a:srgbClr>
                      </a:solidFill>
                      <a:prstDash val="solid"/>
                      <a:round/>
                      <a:headEnd len="sm" w="sm" type="none"/>
                      <a:tailEnd len="sm" w="sm" type="none"/>
                    </a:lnR>
                  </a:tcPr>
                </a:tc>
              </a:tr>
            </a:tbl>
          </a:graphicData>
        </a:graphic>
      </p:graphicFrame>
      <p:sp>
        <p:nvSpPr>
          <p:cNvPr id="889" name="Google Shape;889;p36"/>
          <p:cNvSpPr txBox="1"/>
          <p:nvPr/>
        </p:nvSpPr>
        <p:spPr>
          <a:xfrm>
            <a:off x="5130925" y="3164275"/>
            <a:ext cx="3200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500">
                <a:solidFill>
                  <a:schemeClr val="dk2"/>
                </a:solidFill>
              </a:rPr>
              <a:t>참고 문헌</a:t>
            </a:r>
            <a:endParaRPr sz="1500">
              <a:solidFill>
                <a:schemeClr val="dk2"/>
              </a:solidFill>
            </a:endParaRPr>
          </a:p>
          <a:p>
            <a:pPr indent="0" lvl="0" marL="0" rtl="0" algn="l">
              <a:spcBef>
                <a:spcPts val="0"/>
              </a:spcBef>
              <a:spcAft>
                <a:spcPts val="0"/>
              </a:spcAft>
              <a:buNone/>
            </a:pPr>
            <a:r>
              <a:rPr lang="ko" sz="1500">
                <a:solidFill>
                  <a:schemeClr val="dk2"/>
                </a:solidFill>
              </a:rPr>
              <a:t>● 2024 스마트 제조혁신 실태 조사, 중소벤처기업부</a:t>
            </a:r>
            <a:endParaRPr sz="1500">
              <a:solidFill>
                <a:schemeClr val="dk2"/>
              </a:solidFill>
            </a:endParaRPr>
          </a:p>
        </p:txBody>
      </p:sp>
      <p:sp>
        <p:nvSpPr>
          <p:cNvPr id="890" name="Google Shape;890;p36"/>
          <p:cNvSpPr txBox="1"/>
          <p:nvPr/>
        </p:nvSpPr>
        <p:spPr>
          <a:xfrm>
            <a:off x="184875" y="815700"/>
            <a:ext cx="19095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분석 데이터</a:t>
            </a:r>
            <a:endParaRPr sz="1800">
              <a:solidFill>
                <a:schemeClr val="dk2"/>
              </a:solidFill>
            </a:endParaRPr>
          </a:p>
        </p:txBody>
      </p:sp>
      <p:sp>
        <p:nvSpPr>
          <p:cNvPr id="891" name="Google Shape;891;p36"/>
          <p:cNvSpPr/>
          <p:nvPr/>
        </p:nvSpPr>
        <p:spPr>
          <a:xfrm>
            <a:off x="5130925" y="1234500"/>
            <a:ext cx="3771300" cy="147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92" name="Google Shape;892;p36"/>
          <p:cNvPicPr preferRelativeResize="0"/>
          <p:nvPr/>
        </p:nvPicPr>
        <p:blipFill>
          <a:blip r:embed="rId3">
            <a:alphaModFix/>
          </a:blip>
          <a:stretch>
            <a:fillRect/>
          </a:stretch>
        </p:blipFill>
        <p:spPr>
          <a:xfrm>
            <a:off x="5248125" y="2083249"/>
            <a:ext cx="267863" cy="247786"/>
          </a:xfrm>
          <a:prstGeom prst="rect">
            <a:avLst/>
          </a:prstGeom>
          <a:noFill/>
          <a:ln>
            <a:noFill/>
          </a:ln>
        </p:spPr>
      </p:pic>
      <p:grpSp>
        <p:nvGrpSpPr>
          <p:cNvPr id="893" name="Google Shape;893;p36"/>
          <p:cNvGrpSpPr/>
          <p:nvPr/>
        </p:nvGrpSpPr>
        <p:grpSpPr>
          <a:xfrm>
            <a:off x="6504962" y="1785875"/>
            <a:ext cx="1023217" cy="400200"/>
            <a:chOff x="6506225" y="1720550"/>
            <a:chExt cx="1023217" cy="400200"/>
          </a:xfrm>
        </p:grpSpPr>
        <p:pic>
          <p:nvPicPr>
            <p:cNvPr id="894" name="Google Shape;894;p36"/>
            <p:cNvPicPr preferRelativeResize="0"/>
            <p:nvPr/>
          </p:nvPicPr>
          <p:blipFill>
            <a:blip r:embed="rId4">
              <a:alphaModFix/>
            </a:blip>
            <a:stretch>
              <a:fillRect/>
            </a:stretch>
          </p:blipFill>
          <p:spPr>
            <a:xfrm>
              <a:off x="6506225" y="1771444"/>
              <a:ext cx="344550" cy="318758"/>
            </a:xfrm>
            <a:prstGeom prst="rect">
              <a:avLst/>
            </a:prstGeom>
            <a:noFill/>
            <a:ln>
              <a:noFill/>
            </a:ln>
          </p:spPr>
        </p:pic>
        <p:sp>
          <p:nvSpPr>
            <p:cNvPr id="895" name="Google Shape;895;p36"/>
            <p:cNvSpPr txBox="1"/>
            <p:nvPr/>
          </p:nvSpPr>
          <p:spPr>
            <a:xfrm>
              <a:off x="6812742" y="1720550"/>
              <a:ext cx="7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2"/>
                  </a:solidFill>
                </a:rPr>
                <a:t>파이썬</a:t>
              </a:r>
              <a:endParaRPr>
                <a:solidFill>
                  <a:schemeClr val="dk2"/>
                </a:solidFill>
              </a:endParaRPr>
            </a:p>
          </p:txBody>
        </p:sp>
      </p:grpSp>
      <p:grpSp>
        <p:nvGrpSpPr>
          <p:cNvPr id="896" name="Google Shape;896;p36"/>
          <p:cNvGrpSpPr/>
          <p:nvPr/>
        </p:nvGrpSpPr>
        <p:grpSpPr>
          <a:xfrm>
            <a:off x="6312644" y="1234500"/>
            <a:ext cx="1407863" cy="384900"/>
            <a:chOff x="6333231" y="1225850"/>
            <a:chExt cx="1407863" cy="384900"/>
          </a:xfrm>
        </p:grpSpPr>
        <p:pic>
          <p:nvPicPr>
            <p:cNvPr id="897" name="Google Shape;897;p36"/>
            <p:cNvPicPr preferRelativeResize="0"/>
            <p:nvPr/>
          </p:nvPicPr>
          <p:blipFill>
            <a:blip r:embed="rId5">
              <a:alphaModFix/>
            </a:blip>
            <a:stretch>
              <a:fillRect/>
            </a:stretch>
          </p:blipFill>
          <p:spPr>
            <a:xfrm>
              <a:off x="6333231" y="1261315"/>
              <a:ext cx="267863" cy="247786"/>
            </a:xfrm>
            <a:prstGeom prst="rect">
              <a:avLst/>
            </a:prstGeom>
            <a:noFill/>
            <a:ln>
              <a:noFill/>
            </a:ln>
          </p:spPr>
        </p:pic>
        <p:sp>
          <p:nvSpPr>
            <p:cNvPr id="898" name="Google Shape;898;p36"/>
            <p:cNvSpPr txBox="1"/>
            <p:nvPr/>
          </p:nvSpPr>
          <p:spPr>
            <a:xfrm>
              <a:off x="6601094" y="1225850"/>
              <a:ext cx="114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dk2"/>
                  </a:solidFill>
                </a:rPr>
                <a:t>PostgreSQL</a:t>
              </a:r>
              <a:endParaRPr sz="1300">
                <a:solidFill>
                  <a:schemeClr val="dk2"/>
                </a:solidFill>
              </a:endParaRPr>
            </a:p>
          </p:txBody>
        </p:sp>
      </p:grpSp>
      <p:sp>
        <p:nvSpPr>
          <p:cNvPr id="899" name="Google Shape;899;p36"/>
          <p:cNvSpPr txBox="1"/>
          <p:nvPr/>
        </p:nvSpPr>
        <p:spPr>
          <a:xfrm>
            <a:off x="5551154" y="2047785"/>
            <a:ext cx="71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chemeClr val="dk2"/>
                </a:solidFill>
              </a:rPr>
              <a:t>draw.io</a:t>
            </a:r>
            <a:endParaRPr sz="1300">
              <a:solidFill>
                <a:schemeClr val="dk2"/>
              </a:solidFill>
            </a:endParaRPr>
          </a:p>
        </p:txBody>
      </p:sp>
      <p:grpSp>
        <p:nvGrpSpPr>
          <p:cNvPr id="900" name="Google Shape;900;p36"/>
          <p:cNvGrpSpPr/>
          <p:nvPr/>
        </p:nvGrpSpPr>
        <p:grpSpPr>
          <a:xfrm>
            <a:off x="6380077" y="2352560"/>
            <a:ext cx="1273002" cy="400200"/>
            <a:chOff x="6444302" y="2352560"/>
            <a:chExt cx="1273002" cy="400200"/>
          </a:xfrm>
        </p:grpSpPr>
        <p:pic>
          <p:nvPicPr>
            <p:cNvPr id="901" name="Google Shape;901;p36"/>
            <p:cNvPicPr preferRelativeResize="0"/>
            <p:nvPr/>
          </p:nvPicPr>
          <p:blipFill>
            <a:blip r:embed="rId6">
              <a:alphaModFix/>
            </a:blip>
            <a:stretch>
              <a:fillRect/>
            </a:stretch>
          </p:blipFill>
          <p:spPr>
            <a:xfrm>
              <a:off x="6444302" y="2352560"/>
              <a:ext cx="344539" cy="318715"/>
            </a:xfrm>
            <a:prstGeom prst="rect">
              <a:avLst/>
            </a:prstGeom>
            <a:noFill/>
            <a:ln>
              <a:noFill/>
            </a:ln>
          </p:spPr>
        </p:pic>
        <p:sp>
          <p:nvSpPr>
            <p:cNvPr id="902" name="Google Shape;902;p36"/>
            <p:cNvSpPr txBox="1"/>
            <p:nvPr/>
          </p:nvSpPr>
          <p:spPr>
            <a:xfrm>
              <a:off x="6751604" y="2352560"/>
              <a:ext cx="9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2"/>
                  </a:solidFill>
                </a:rPr>
                <a:t>ChatGPT</a:t>
              </a:r>
              <a:endParaRPr>
                <a:solidFill>
                  <a:schemeClr val="dk2"/>
                </a:solidFill>
              </a:endParaRPr>
            </a:p>
          </p:txBody>
        </p:sp>
      </p:grpSp>
      <p:sp>
        <p:nvSpPr>
          <p:cNvPr id="903" name="Google Shape;903;p36"/>
          <p:cNvSpPr txBox="1"/>
          <p:nvPr/>
        </p:nvSpPr>
        <p:spPr>
          <a:xfrm>
            <a:off x="5130925" y="815700"/>
            <a:ext cx="344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800">
                <a:solidFill>
                  <a:schemeClr val="dk2"/>
                </a:solidFill>
              </a:rPr>
              <a:t>사용 도구</a:t>
            </a:r>
            <a:endParaRPr sz="1800">
              <a:solidFill>
                <a:schemeClr val="dk2"/>
              </a:solidFill>
            </a:endParaRPr>
          </a:p>
        </p:txBody>
      </p:sp>
      <p:grpSp>
        <p:nvGrpSpPr>
          <p:cNvPr id="904" name="Google Shape;904;p36"/>
          <p:cNvGrpSpPr/>
          <p:nvPr/>
        </p:nvGrpSpPr>
        <p:grpSpPr>
          <a:xfrm>
            <a:off x="7653078" y="1473675"/>
            <a:ext cx="1221772" cy="400200"/>
            <a:chOff x="7747928" y="1431350"/>
            <a:chExt cx="1221772" cy="400200"/>
          </a:xfrm>
        </p:grpSpPr>
        <p:sp>
          <p:nvSpPr>
            <p:cNvPr id="905" name="Google Shape;905;p36"/>
            <p:cNvSpPr txBox="1"/>
            <p:nvPr/>
          </p:nvSpPr>
          <p:spPr>
            <a:xfrm>
              <a:off x="8009400" y="1431350"/>
              <a:ext cx="9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2"/>
                  </a:solidFill>
                </a:rPr>
                <a:t>AWS S3</a:t>
              </a:r>
              <a:endParaRPr>
                <a:solidFill>
                  <a:schemeClr val="dk2"/>
                </a:solidFill>
              </a:endParaRPr>
            </a:p>
          </p:txBody>
        </p:sp>
        <p:pic>
          <p:nvPicPr>
            <p:cNvPr id="906" name="Google Shape;906;p36"/>
            <p:cNvPicPr preferRelativeResize="0"/>
            <p:nvPr/>
          </p:nvPicPr>
          <p:blipFill>
            <a:blip r:embed="rId7">
              <a:alphaModFix/>
            </a:blip>
            <a:stretch>
              <a:fillRect/>
            </a:stretch>
          </p:blipFill>
          <p:spPr>
            <a:xfrm>
              <a:off x="7747928" y="1451888"/>
              <a:ext cx="267876" cy="323850"/>
            </a:xfrm>
            <a:prstGeom prst="rect">
              <a:avLst/>
            </a:prstGeom>
            <a:noFill/>
            <a:ln>
              <a:noFill/>
            </a:ln>
          </p:spPr>
        </p:pic>
      </p:grpSp>
      <p:pic>
        <p:nvPicPr>
          <p:cNvPr id="907" name="Google Shape;907;p36"/>
          <p:cNvPicPr preferRelativeResize="0"/>
          <p:nvPr/>
        </p:nvPicPr>
        <p:blipFill>
          <a:blip r:embed="rId8">
            <a:alphaModFix/>
          </a:blip>
          <a:stretch>
            <a:fillRect/>
          </a:stretch>
        </p:blipFill>
        <p:spPr>
          <a:xfrm>
            <a:off x="7874625" y="1900388"/>
            <a:ext cx="640900" cy="640900"/>
          </a:xfrm>
          <a:prstGeom prst="rect">
            <a:avLst/>
          </a:prstGeom>
          <a:noFill/>
          <a:ln>
            <a:noFill/>
          </a:ln>
        </p:spPr>
      </p:pic>
      <p:pic>
        <p:nvPicPr>
          <p:cNvPr id="908" name="Google Shape;908;p36"/>
          <p:cNvPicPr preferRelativeResize="0"/>
          <p:nvPr/>
        </p:nvPicPr>
        <p:blipFill>
          <a:blip r:embed="rId9">
            <a:alphaModFix/>
          </a:blip>
          <a:stretch>
            <a:fillRect/>
          </a:stretch>
        </p:blipFill>
        <p:spPr>
          <a:xfrm>
            <a:off x="5227913" y="1137650"/>
            <a:ext cx="1072250" cy="107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2593200" y="-2237175"/>
            <a:ext cx="3415424" cy="1894475"/>
          </a:xfrm>
          <a:prstGeom prst="rect">
            <a:avLst/>
          </a:prstGeom>
          <a:noFill/>
          <a:ln>
            <a:noFill/>
          </a:ln>
        </p:spPr>
      </p:pic>
      <p:sp>
        <p:nvSpPr>
          <p:cNvPr id="76" name="Google Shape;76;p15"/>
          <p:cNvSpPr txBox="1"/>
          <p:nvPr/>
        </p:nvSpPr>
        <p:spPr>
          <a:xfrm>
            <a:off x="-2627777" y="-5309450"/>
            <a:ext cx="24684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chemeClr val="dk1"/>
                </a:solidFill>
                <a:latin typeface="Malgun Gothic"/>
                <a:ea typeface="Malgun Gothic"/>
                <a:cs typeface="Malgun Gothic"/>
                <a:sym typeface="Malgun Gothic"/>
              </a:rPr>
              <a:t>EPNC의 취재 결과에 따르면 국내 스마트 팩토리 도입 공장 수는 '17년에 총 4900개로 '14년 대비 무려 16배 가까이 성장했습니다. 연 평균 성장률은 거의 160%에 달합니다. 이런 양적 성장을 고려하면 '스마트 팩토리'는 곧 우리 눈 앞에 등장할 것 같습니다. 그러나 질적인 측면에서 보면, 이제 갓 ERP 등이 도입된 기초 단계가 80%를 차지하고, 진정한 스마트 팩토리 단계라 할 만한 고도화 단계는 전무한 상황입니다. "스마트 팩토리"라는 간판을 걸기에 급급하기 보다는 정말 "스마트"해지는 것이 시급해 보입니다. </a:t>
            </a:r>
            <a:endParaRPr/>
          </a:p>
        </p:txBody>
      </p:sp>
      <p:pic>
        <p:nvPicPr>
          <p:cNvPr id="77" name="Google Shape;77;p15"/>
          <p:cNvPicPr preferRelativeResize="0"/>
          <p:nvPr/>
        </p:nvPicPr>
        <p:blipFill>
          <a:blip r:embed="rId4">
            <a:alphaModFix/>
          </a:blip>
          <a:stretch>
            <a:fillRect/>
          </a:stretch>
        </p:blipFill>
        <p:spPr>
          <a:xfrm>
            <a:off x="-677800" y="-3243570"/>
            <a:ext cx="1169549" cy="821204"/>
          </a:xfrm>
          <a:prstGeom prst="rect">
            <a:avLst/>
          </a:prstGeom>
          <a:noFill/>
          <a:ln>
            <a:noFill/>
          </a:ln>
        </p:spPr>
      </p:pic>
      <p:sp>
        <p:nvSpPr>
          <p:cNvPr id="78" name="Google Shape;78;p15"/>
          <p:cNvSpPr/>
          <p:nvPr/>
        </p:nvSpPr>
        <p:spPr>
          <a:xfrm>
            <a:off x="5246075" y="1260925"/>
            <a:ext cx="3335700" cy="292500"/>
          </a:xfrm>
          <a:prstGeom prst="roundRect">
            <a:avLst>
              <a:gd fmla="val 16667" name="adj"/>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latin typeface="Lato"/>
                <a:ea typeface="Lato"/>
                <a:cs typeface="Lato"/>
                <a:sym typeface="Lato"/>
              </a:rPr>
              <a:t>품질보증(QA) 정의</a:t>
            </a:r>
            <a:endParaRPr>
              <a:solidFill>
                <a:schemeClr val="lt1"/>
              </a:solidFill>
              <a:latin typeface="Lato"/>
              <a:ea typeface="Lato"/>
              <a:cs typeface="Lato"/>
              <a:sym typeface="Lato"/>
            </a:endParaRPr>
          </a:p>
        </p:txBody>
      </p:sp>
      <p:sp>
        <p:nvSpPr>
          <p:cNvPr id="79" name="Google Shape;79;p15"/>
          <p:cNvSpPr txBox="1"/>
          <p:nvPr>
            <p:ph type="title"/>
          </p:nvPr>
        </p:nvSpPr>
        <p:spPr>
          <a:xfrm>
            <a:off x="311700" y="734675"/>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본 프로젝트의 </a:t>
            </a:r>
            <a:r>
              <a:rPr lang="ko" sz="1100">
                <a:latin typeface="Lato"/>
                <a:ea typeface="Lato"/>
                <a:cs typeface="Lato"/>
                <a:sym typeface="Lato"/>
              </a:rPr>
              <a:t>바탕이 되는 개념인 품질보증을 설명하고, 품질보증이 제조산업에서 필요한 이유를 제시함</a:t>
            </a:r>
            <a:endParaRPr sz="1100">
              <a:latin typeface="Lato"/>
              <a:ea typeface="Lato"/>
              <a:cs typeface="Lato"/>
              <a:sym typeface="Lato"/>
            </a:endParaRPr>
          </a:p>
        </p:txBody>
      </p:sp>
      <p:sp>
        <p:nvSpPr>
          <p:cNvPr id="80" name="Google Shape;80;p15"/>
          <p:cNvSpPr txBox="1"/>
          <p:nvPr>
            <p:ph type="title"/>
          </p:nvPr>
        </p:nvSpPr>
        <p:spPr>
          <a:xfrm>
            <a:off x="311700" y="23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품질보증 정의 및 필요성</a:t>
            </a:r>
            <a:endParaRPr b="1">
              <a:latin typeface="Lato"/>
              <a:ea typeface="Lato"/>
              <a:cs typeface="Lato"/>
              <a:sym typeface="Lato"/>
            </a:endParaRPr>
          </a:p>
        </p:txBody>
      </p:sp>
      <p:grpSp>
        <p:nvGrpSpPr>
          <p:cNvPr id="81" name="Google Shape;81;p15"/>
          <p:cNvGrpSpPr/>
          <p:nvPr/>
        </p:nvGrpSpPr>
        <p:grpSpPr>
          <a:xfrm>
            <a:off x="3680886" y="80525"/>
            <a:ext cx="5376235" cy="292457"/>
            <a:chOff x="43957" y="4798330"/>
            <a:chExt cx="7549832" cy="403500"/>
          </a:xfrm>
        </p:grpSpPr>
        <p:sp>
          <p:nvSpPr>
            <p:cNvPr id="82" name="Google Shape;82;p15"/>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38D"/>
                  </a:solidFill>
                  <a:latin typeface="Lato"/>
                  <a:ea typeface="Lato"/>
                  <a:cs typeface="Lato"/>
                  <a:sym typeface="Lato"/>
                </a:rPr>
                <a:t>1. Introduction</a:t>
              </a:r>
              <a:endParaRPr b="1" sz="700">
                <a:solidFill>
                  <a:srgbClr val="00338D"/>
                </a:solidFill>
                <a:latin typeface="Lato"/>
                <a:ea typeface="Lato"/>
                <a:cs typeface="Lato"/>
                <a:sym typeface="Lato"/>
              </a:endParaRPr>
            </a:p>
          </p:txBody>
        </p:sp>
        <p:sp>
          <p:nvSpPr>
            <p:cNvPr id="83" name="Google Shape;83;p15"/>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2. Executive Summary</a:t>
              </a:r>
              <a:endParaRPr sz="700">
                <a:solidFill>
                  <a:schemeClr val="dk2"/>
                </a:solidFill>
                <a:latin typeface="Lato"/>
                <a:ea typeface="Lato"/>
                <a:cs typeface="Lato"/>
                <a:sym typeface="Lato"/>
              </a:endParaRPr>
            </a:p>
          </p:txBody>
        </p:sp>
        <p:sp>
          <p:nvSpPr>
            <p:cNvPr id="84" name="Google Shape;84;p15"/>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3. 솔루션 개요</a:t>
              </a:r>
              <a:endParaRPr sz="700">
                <a:solidFill>
                  <a:schemeClr val="dk2"/>
                </a:solidFill>
                <a:latin typeface="Lato"/>
                <a:ea typeface="Lato"/>
                <a:cs typeface="Lato"/>
                <a:sym typeface="Lato"/>
              </a:endParaRPr>
            </a:p>
          </p:txBody>
        </p:sp>
        <p:sp>
          <p:nvSpPr>
            <p:cNvPr id="85" name="Google Shape;85;p15"/>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4. 솔루션 운영 구조</a:t>
              </a:r>
              <a:endParaRPr sz="700">
                <a:solidFill>
                  <a:schemeClr val="dk2"/>
                </a:solidFill>
                <a:latin typeface="Lato"/>
                <a:ea typeface="Lato"/>
                <a:cs typeface="Lato"/>
                <a:sym typeface="Lato"/>
              </a:endParaRPr>
            </a:p>
          </p:txBody>
        </p:sp>
        <p:sp>
          <p:nvSpPr>
            <p:cNvPr id="86" name="Google Shape;86;p15"/>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87" name="Google Shape;87;p15"/>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88" name="Google Shape;88;p15"/>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89" name="Google Shape;89;p15"/>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90" name="Google Shape;90;p15"/>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91" name="Google Shape;91;p15"/>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92" name="Google Shape;92;p15"/>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cxnSp>
        <p:nvCxnSpPr>
          <p:cNvPr id="93" name="Google Shape;93;p15"/>
          <p:cNvCxnSpPr/>
          <p:nvPr/>
        </p:nvCxnSpPr>
        <p:spPr>
          <a:xfrm>
            <a:off x="4660813" y="1260918"/>
            <a:ext cx="300" cy="37191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5"/>
          <p:cNvSpPr/>
          <p:nvPr/>
        </p:nvSpPr>
        <p:spPr>
          <a:xfrm>
            <a:off x="5246075" y="2512213"/>
            <a:ext cx="3335700" cy="292500"/>
          </a:xfrm>
          <a:prstGeom prst="roundRect">
            <a:avLst>
              <a:gd fmla="val 16667" name="adj"/>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latin typeface="Lato"/>
                <a:ea typeface="Lato"/>
                <a:cs typeface="Lato"/>
                <a:sym typeface="Lato"/>
              </a:rPr>
              <a:t>품질보증 </a:t>
            </a:r>
            <a:r>
              <a:rPr lang="ko">
                <a:solidFill>
                  <a:schemeClr val="lt1"/>
                </a:solidFill>
                <a:latin typeface="Lato"/>
                <a:ea typeface="Lato"/>
                <a:cs typeface="Lato"/>
                <a:sym typeface="Lato"/>
              </a:rPr>
              <a:t>필요성</a:t>
            </a:r>
            <a:endParaRPr>
              <a:solidFill>
                <a:schemeClr val="lt1"/>
              </a:solidFill>
              <a:latin typeface="Lato"/>
              <a:ea typeface="Lato"/>
              <a:cs typeface="Lato"/>
              <a:sym typeface="Lato"/>
            </a:endParaRPr>
          </a:p>
        </p:txBody>
      </p:sp>
      <p:sp>
        <p:nvSpPr>
          <p:cNvPr id="95" name="Google Shape;95;p15"/>
          <p:cNvSpPr txBox="1"/>
          <p:nvPr/>
        </p:nvSpPr>
        <p:spPr>
          <a:xfrm>
            <a:off x="-4650950" y="372975"/>
            <a:ext cx="4402500" cy="5027100"/>
          </a:xfrm>
          <a:prstGeom prst="rect">
            <a:avLst/>
          </a:prstGeom>
          <a:noFill/>
          <a:ln>
            <a:noFill/>
          </a:ln>
        </p:spPr>
        <p:txBody>
          <a:bodyPr anchorCtr="0" anchor="t" bIns="91425" lIns="91425" spcFirstLastPara="1" rIns="91425" wrap="square" tIns="91425">
            <a:spAutoFit/>
          </a:bodyPr>
          <a:lstStyle/>
          <a:p>
            <a:pPr indent="-298450" lvl="0" marL="914400" rtl="0" algn="l">
              <a:lnSpc>
                <a:spcPct val="115000"/>
              </a:lnSpc>
              <a:spcBef>
                <a:spcPts val="0"/>
              </a:spcBef>
              <a:spcAft>
                <a:spcPts val="0"/>
              </a:spcAft>
              <a:buClr>
                <a:schemeClr val="dk1"/>
              </a:buClr>
              <a:buSzPts val="1100"/>
              <a:buChar char="-"/>
            </a:pPr>
            <a:r>
              <a:rPr lang="ko" sz="1100">
                <a:solidFill>
                  <a:schemeClr val="dk1"/>
                </a:solidFill>
              </a:rPr>
              <a:t>품질보증 정의:</a:t>
            </a:r>
            <a:endParaRPr sz="1100">
              <a:solidFill>
                <a:schemeClr val="dk1"/>
              </a:solidFill>
            </a:endParaRPr>
          </a:p>
          <a:p>
            <a:pPr indent="0" lvl="0" marL="914400" rtl="0" algn="l">
              <a:lnSpc>
                <a:spcPct val="115000"/>
              </a:lnSpc>
              <a:spcBef>
                <a:spcPts val="0"/>
              </a:spcBef>
              <a:spcAft>
                <a:spcPts val="0"/>
              </a:spcAft>
              <a:buNone/>
            </a:pPr>
            <a:r>
              <a:rPr lang="ko" sz="1100">
                <a:solidFill>
                  <a:schemeClr val="dk1"/>
                </a:solidFill>
              </a:rPr>
              <a:t>전사적 품질 관리 시스템(QMS)을 통해 제품이 사양 및 고객 요구를 충족하도록 보장하는 절차</a:t>
            </a:r>
            <a:endParaRPr sz="1100">
              <a:solidFill>
                <a:schemeClr val="dk1"/>
              </a:solidFill>
            </a:endParaRPr>
          </a:p>
          <a:p>
            <a:pPr indent="-298450" lvl="0" marL="914400" rtl="0" algn="l">
              <a:lnSpc>
                <a:spcPct val="115000"/>
              </a:lnSpc>
              <a:spcBef>
                <a:spcPts val="0"/>
              </a:spcBef>
              <a:spcAft>
                <a:spcPts val="0"/>
              </a:spcAft>
              <a:buClr>
                <a:schemeClr val="dk1"/>
              </a:buClr>
              <a:buSzPts val="1100"/>
              <a:buChar char="-"/>
            </a:pPr>
            <a:r>
              <a:rPr lang="ko" sz="1100">
                <a:solidFill>
                  <a:schemeClr val="dk1"/>
                </a:solidFill>
              </a:rPr>
              <a:t>기술 구성 요소:</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ko" sz="1100">
                <a:solidFill>
                  <a:schemeClr val="dk1"/>
                </a:solidFill>
              </a:rPr>
              <a:t>ISO 9001, IATF 16949, HACCP 등 표준 기반 프로세스 설계</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ko" sz="1100">
                <a:solidFill>
                  <a:schemeClr val="dk1"/>
                </a:solidFill>
              </a:rPr>
              <a:t>품질 이슈 사전 예방 중심 운영 (QA), 검사 중심의 QC와 구분</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ko" sz="1100">
                <a:solidFill>
                  <a:schemeClr val="dk1"/>
                </a:solidFill>
              </a:rPr>
              <a:t>AOI, X-ray, 기능 테스트 등 품질 점검 장비 사용</a:t>
            </a:r>
            <a:endParaRPr sz="1100">
              <a:solidFill>
                <a:schemeClr val="dk1"/>
              </a:solidFill>
            </a:endParaRPr>
          </a:p>
          <a:p>
            <a:pPr indent="0" lvl="0" marL="457200" rtl="0" algn="l">
              <a:lnSpc>
                <a:spcPct val="115000"/>
              </a:lnSpc>
              <a:spcBef>
                <a:spcPts val="0"/>
              </a:spcBef>
              <a:spcAft>
                <a:spcPts val="0"/>
              </a:spcAft>
              <a:buNone/>
            </a:pPr>
            <a:r>
              <a:rPr lang="ko" sz="1100">
                <a:solidFill>
                  <a:schemeClr val="dk1"/>
                </a:solidFill>
              </a:rPr>
              <a:t>3.2 산업 적용 사례</a:t>
            </a:r>
            <a:endParaRPr sz="1100">
              <a:solidFill>
                <a:schemeClr val="dk1"/>
              </a:solidFill>
            </a:endParaRPr>
          </a:p>
          <a:p>
            <a:pPr indent="-298450" lvl="0" marL="914400" rtl="0" algn="l">
              <a:lnSpc>
                <a:spcPct val="115000"/>
              </a:lnSpc>
              <a:spcBef>
                <a:spcPts val="0"/>
              </a:spcBef>
              <a:spcAft>
                <a:spcPts val="0"/>
              </a:spcAft>
              <a:buClr>
                <a:schemeClr val="dk1"/>
              </a:buClr>
              <a:buSzPts val="1100"/>
              <a:buChar char="-"/>
            </a:pPr>
            <a:r>
              <a:rPr lang="ko" sz="1100">
                <a:solidFill>
                  <a:schemeClr val="dk1"/>
                </a:solidFill>
              </a:rPr>
              <a:t>예지보전 SME 활용 사례</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ko" sz="1100">
                <a:solidFill>
                  <a:schemeClr val="dk1"/>
                </a:solidFill>
              </a:rPr>
              <a:t>중소 식품업체(두부 생산)에서 SCADA 및 스마트센서로 장비 상태 모니터링 → 고장률 0% 달성</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ko" sz="1100">
                <a:solidFill>
                  <a:schemeClr val="dk1"/>
                </a:solidFill>
              </a:rPr>
              <a:t>AI 기반 예지보전 솔루션을 통해 설비 가동률 25% 향상, 불량률 27% 감소</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ko" sz="1100">
                <a:solidFill>
                  <a:schemeClr val="dk1"/>
                </a:solidFill>
              </a:rPr>
              <a:t>스마트팩토리 도입 기업의 다수가 예지보전을 주요 모듈로 포함하고 있음</a:t>
            </a:r>
            <a:endParaRPr sz="1100">
              <a:solidFill>
                <a:schemeClr val="dk1"/>
              </a:solidFill>
            </a:endParaRPr>
          </a:p>
          <a:p>
            <a:pPr indent="-298450" lvl="0" marL="914400" rtl="0" algn="l">
              <a:lnSpc>
                <a:spcPct val="115000"/>
              </a:lnSpc>
              <a:spcBef>
                <a:spcPts val="0"/>
              </a:spcBef>
              <a:spcAft>
                <a:spcPts val="0"/>
              </a:spcAft>
              <a:buClr>
                <a:schemeClr val="dk1"/>
              </a:buClr>
              <a:buSzPts val="1100"/>
              <a:buChar char="-"/>
            </a:pPr>
            <a:r>
              <a:rPr lang="ko" sz="1100">
                <a:solidFill>
                  <a:schemeClr val="dk1"/>
                </a:solidFill>
              </a:rPr>
              <a:t>품질보증 활용 사례</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ko" sz="1100">
                <a:solidFill>
                  <a:schemeClr val="dk1"/>
                </a:solidFill>
              </a:rPr>
              <a:t>전자부품 SME: SMT 공정 이후 AOI 및 기능 테스트 수행</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ko" sz="1100">
                <a:solidFill>
                  <a:schemeClr val="dk1"/>
                </a:solidFill>
              </a:rPr>
              <a:t>자동차 부품 SME: 정밀 가공 + 통계적 공정 관리 + 협력사 품질 감리 수용</a:t>
            </a:r>
            <a:endParaRPr sz="1100">
              <a:solidFill>
                <a:schemeClr val="dk1"/>
              </a:solidFill>
            </a:endParaRPr>
          </a:p>
          <a:p>
            <a:pPr indent="-298450" lvl="1" marL="1371600" rtl="0" algn="l">
              <a:lnSpc>
                <a:spcPct val="115000"/>
              </a:lnSpc>
              <a:spcBef>
                <a:spcPts val="0"/>
              </a:spcBef>
              <a:spcAft>
                <a:spcPts val="0"/>
              </a:spcAft>
              <a:buClr>
                <a:schemeClr val="dk1"/>
              </a:buClr>
              <a:buSzPts val="1100"/>
              <a:buChar char="-"/>
            </a:pPr>
            <a:r>
              <a:rPr lang="ko" sz="1100">
                <a:solidFill>
                  <a:schemeClr val="dk1"/>
                </a:solidFill>
              </a:rPr>
              <a:t>식품 SME: HACCP 도입, 모든 단계에 품질 기록 및 추적 시스템 적용</a:t>
            </a:r>
            <a:endParaRPr/>
          </a:p>
        </p:txBody>
      </p:sp>
      <p:sp>
        <p:nvSpPr>
          <p:cNvPr id="96" name="Google Shape;96;p15"/>
          <p:cNvSpPr/>
          <p:nvPr/>
        </p:nvSpPr>
        <p:spPr>
          <a:xfrm>
            <a:off x="5269325" y="1720275"/>
            <a:ext cx="3289200" cy="648900"/>
          </a:xfrm>
          <a:prstGeom prst="rect">
            <a:avLst/>
          </a:prstGeom>
          <a:noFill/>
          <a:ln cap="flat" cmpd="sng" w="9525">
            <a:solidFill>
              <a:srgbClr val="1E49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ko" sz="1300">
                <a:solidFill>
                  <a:schemeClr val="dk1"/>
                </a:solidFill>
                <a:latin typeface="Lato"/>
                <a:ea typeface="Lato"/>
                <a:cs typeface="Lato"/>
                <a:sym typeface="Lato"/>
              </a:rPr>
              <a:t>전사적 품질보증 시스템(QMS)을 통해 제품이 사양 및 고객 요구를 충족하도록 보장하는 절차</a:t>
            </a:r>
            <a:endParaRPr i="1" sz="1300">
              <a:latin typeface="Lato"/>
              <a:ea typeface="Lato"/>
              <a:cs typeface="Lato"/>
              <a:sym typeface="Lato"/>
            </a:endParaRPr>
          </a:p>
        </p:txBody>
      </p:sp>
      <p:sp>
        <p:nvSpPr>
          <p:cNvPr id="97" name="Google Shape;97;p15"/>
          <p:cNvSpPr/>
          <p:nvPr/>
        </p:nvSpPr>
        <p:spPr>
          <a:xfrm>
            <a:off x="667200" y="1244000"/>
            <a:ext cx="3335700" cy="292500"/>
          </a:xfrm>
          <a:prstGeom prst="roundRect">
            <a:avLst>
              <a:gd fmla="val 16667" name="adj"/>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latin typeface="Lato"/>
                <a:ea typeface="Lato"/>
                <a:cs typeface="Lato"/>
                <a:sym typeface="Lato"/>
              </a:rPr>
              <a:t>스마트제조 기술</a:t>
            </a:r>
            <a:endParaRPr>
              <a:solidFill>
                <a:schemeClr val="lt1"/>
              </a:solidFill>
              <a:latin typeface="Lato"/>
              <a:ea typeface="Lato"/>
              <a:cs typeface="Lato"/>
              <a:sym typeface="Lato"/>
            </a:endParaRPr>
          </a:p>
        </p:txBody>
      </p:sp>
      <p:sp>
        <p:nvSpPr>
          <p:cNvPr id="98" name="Google Shape;98;p15"/>
          <p:cNvSpPr/>
          <p:nvPr/>
        </p:nvSpPr>
        <p:spPr>
          <a:xfrm>
            <a:off x="9713125" y="3389225"/>
            <a:ext cx="3335700" cy="1313100"/>
          </a:xfrm>
          <a:prstGeom prst="rect">
            <a:avLst/>
          </a:prstGeom>
          <a:noFill/>
          <a:ln cap="flat" cmpd="sng" w="9525">
            <a:solidFill>
              <a:srgbClr val="1E49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ko" sz="1300">
                <a:solidFill>
                  <a:schemeClr val="dk1"/>
                </a:solidFill>
                <a:latin typeface="Lato"/>
                <a:ea typeface="Lato"/>
                <a:cs typeface="Lato"/>
                <a:sym typeface="Lato"/>
              </a:rPr>
              <a:t>-  국내외 품질 기준 및 인증 대응</a:t>
            </a:r>
            <a:endParaRPr i="1"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rPr i="1" lang="ko" sz="1300">
                <a:solidFill>
                  <a:schemeClr val="dk1"/>
                </a:solidFill>
                <a:latin typeface="Lato"/>
                <a:ea typeface="Lato"/>
                <a:cs typeface="Lato"/>
                <a:sym typeface="Lato"/>
              </a:rPr>
              <a:t>    (ISO 9000 시리즈)</a:t>
            </a:r>
            <a:endParaRPr i="1"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rPr i="1" lang="ko" sz="1300">
                <a:solidFill>
                  <a:schemeClr val="dk1"/>
                </a:solidFill>
                <a:latin typeface="Lato"/>
                <a:ea typeface="Lato"/>
                <a:cs typeface="Lato"/>
                <a:sym typeface="Lato"/>
              </a:rPr>
              <a:t>-  제품 불량은  경제적 손실로 직결</a:t>
            </a:r>
            <a:endParaRPr i="1"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rPr i="1" lang="ko" sz="1300">
                <a:solidFill>
                  <a:schemeClr val="dk1"/>
                </a:solidFill>
                <a:latin typeface="Lato"/>
                <a:ea typeface="Lato"/>
                <a:cs typeface="Lato"/>
                <a:sym typeface="Lato"/>
              </a:rPr>
              <a:t>- 고객 신뢰 및 브랜드 이미지 유지</a:t>
            </a:r>
            <a:endParaRPr i="1" sz="1300">
              <a:solidFill>
                <a:schemeClr val="dk1"/>
              </a:solidFill>
              <a:latin typeface="Lato"/>
              <a:ea typeface="Lato"/>
              <a:cs typeface="Lato"/>
              <a:sym typeface="Lato"/>
            </a:endParaRPr>
          </a:p>
        </p:txBody>
      </p:sp>
      <p:sp>
        <p:nvSpPr>
          <p:cNvPr id="99" name="Google Shape;99;p15"/>
          <p:cNvSpPr/>
          <p:nvPr/>
        </p:nvSpPr>
        <p:spPr>
          <a:xfrm>
            <a:off x="203200" y="2311390"/>
            <a:ext cx="1173000" cy="37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Lato"/>
                <a:ea typeface="Lato"/>
                <a:cs typeface="Lato"/>
                <a:sym typeface="Lato"/>
              </a:rPr>
              <a:t>자원의 가용성 증대</a:t>
            </a:r>
            <a:endParaRPr sz="800">
              <a:latin typeface="Lato"/>
              <a:ea typeface="Lato"/>
              <a:cs typeface="Lato"/>
              <a:sym typeface="Lato"/>
            </a:endParaRPr>
          </a:p>
          <a:p>
            <a:pPr indent="0" lvl="0" marL="0" rtl="0" algn="ctr">
              <a:spcBef>
                <a:spcPts val="0"/>
              </a:spcBef>
              <a:spcAft>
                <a:spcPts val="0"/>
              </a:spcAft>
              <a:buNone/>
            </a:pPr>
            <a:r>
              <a:rPr lang="ko" sz="800">
                <a:latin typeface="Lato"/>
                <a:ea typeface="Lato"/>
                <a:cs typeface="Lato"/>
                <a:sym typeface="Lato"/>
              </a:rPr>
              <a:t>유지 보수 / 운영 최적화</a:t>
            </a:r>
            <a:endParaRPr sz="800">
              <a:latin typeface="Lato"/>
              <a:ea typeface="Lato"/>
              <a:cs typeface="Lato"/>
              <a:sym typeface="Lato"/>
            </a:endParaRPr>
          </a:p>
        </p:txBody>
      </p:sp>
      <p:sp>
        <p:nvSpPr>
          <p:cNvPr id="100" name="Google Shape;100;p15"/>
          <p:cNvSpPr/>
          <p:nvPr/>
        </p:nvSpPr>
        <p:spPr>
          <a:xfrm>
            <a:off x="3291101" y="2311390"/>
            <a:ext cx="1173000" cy="37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Lato"/>
                <a:ea typeface="Lato"/>
                <a:cs typeface="Lato"/>
                <a:sym typeface="Lato"/>
              </a:rPr>
              <a:t>에너지 사용 현황 파악</a:t>
            </a:r>
            <a:endParaRPr sz="800">
              <a:latin typeface="Lato"/>
              <a:ea typeface="Lato"/>
              <a:cs typeface="Lato"/>
              <a:sym typeface="Lato"/>
            </a:endParaRPr>
          </a:p>
          <a:p>
            <a:pPr indent="0" lvl="0" marL="0" rtl="0" algn="ctr">
              <a:spcBef>
                <a:spcPts val="0"/>
              </a:spcBef>
              <a:spcAft>
                <a:spcPts val="0"/>
              </a:spcAft>
              <a:buNone/>
            </a:pPr>
            <a:r>
              <a:rPr lang="ko" sz="800">
                <a:latin typeface="Lato"/>
                <a:ea typeface="Lato"/>
                <a:cs typeface="Lato"/>
                <a:sym typeface="Lato"/>
              </a:rPr>
              <a:t>에너지 사용 최적화</a:t>
            </a:r>
            <a:endParaRPr sz="800">
              <a:latin typeface="Lato"/>
              <a:ea typeface="Lato"/>
              <a:cs typeface="Lato"/>
              <a:sym typeface="Lato"/>
            </a:endParaRPr>
          </a:p>
        </p:txBody>
      </p:sp>
      <p:sp>
        <p:nvSpPr>
          <p:cNvPr id="101" name="Google Shape;101;p15"/>
          <p:cNvSpPr/>
          <p:nvPr/>
        </p:nvSpPr>
        <p:spPr>
          <a:xfrm>
            <a:off x="203200" y="4043466"/>
            <a:ext cx="1173000" cy="37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Lato"/>
                <a:ea typeface="Lato"/>
                <a:cs typeface="Lato"/>
                <a:sym typeface="Lato"/>
              </a:rPr>
              <a:t>공장 전반의 생산</a:t>
            </a:r>
            <a:endParaRPr sz="800">
              <a:latin typeface="Lato"/>
              <a:ea typeface="Lato"/>
              <a:cs typeface="Lato"/>
              <a:sym typeface="Lato"/>
            </a:endParaRPr>
          </a:p>
          <a:p>
            <a:pPr indent="0" lvl="0" marL="0" rtl="0" algn="ctr">
              <a:spcBef>
                <a:spcPts val="0"/>
              </a:spcBef>
              <a:spcAft>
                <a:spcPts val="0"/>
              </a:spcAft>
              <a:buNone/>
            </a:pPr>
            <a:r>
              <a:rPr lang="ko" sz="800">
                <a:latin typeface="Lato"/>
                <a:ea typeface="Lato"/>
                <a:cs typeface="Lato"/>
                <a:sym typeface="Lato"/>
              </a:rPr>
              <a:t>프로세스 실시간 관리</a:t>
            </a:r>
            <a:endParaRPr sz="800">
              <a:latin typeface="Lato"/>
              <a:ea typeface="Lato"/>
              <a:cs typeface="Lato"/>
              <a:sym typeface="Lato"/>
            </a:endParaRPr>
          </a:p>
        </p:txBody>
      </p:sp>
      <p:sp>
        <p:nvSpPr>
          <p:cNvPr id="102" name="Google Shape;102;p15"/>
          <p:cNvSpPr/>
          <p:nvPr/>
        </p:nvSpPr>
        <p:spPr>
          <a:xfrm>
            <a:off x="3291101" y="4043466"/>
            <a:ext cx="1173000" cy="37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Lato"/>
                <a:ea typeface="Lato"/>
                <a:cs typeface="Lato"/>
                <a:sym typeface="Lato"/>
              </a:rPr>
              <a:t>생산설비의 상태감시</a:t>
            </a:r>
            <a:endParaRPr sz="800">
              <a:latin typeface="Lato"/>
              <a:ea typeface="Lato"/>
              <a:cs typeface="Lato"/>
              <a:sym typeface="Lato"/>
            </a:endParaRPr>
          </a:p>
          <a:p>
            <a:pPr indent="0" lvl="0" marL="0" rtl="0" algn="ctr">
              <a:spcBef>
                <a:spcPts val="0"/>
              </a:spcBef>
              <a:spcAft>
                <a:spcPts val="0"/>
              </a:spcAft>
              <a:buNone/>
            </a:pPr>
            <a:r>
              <a:rPr lang="ko" sz="800">
                <a:latin typeface="Lato"/>
                <a:ea typeface="Lato"/>
                <a:cs typeface="Lato"/>
                <a:sym typeface="Lato"/>
              </a:rPr>
              <a:t>및 운영 효율 관리</a:t>
            </a:r>
            <a:endParaRPr sz="800">
              <a:latin typeface="Lato"/>
              <a:ea typeface="Lato"/>
              <a:cs typeface="Lato"/>
              <a:sym typeface="Lato"/>
            </a:endParaRPr>
          </a:p>
        </p:txBody>
      </p:sp>
      <p:sp>
        <p:nvSpPr>
          <p:cNvPr id="103" name="Google Shape;103;p15"/>
          <p:cNvSpPr/>
          <p:nvPr/>
        </p:nvSpPr>
        <p:spPr>
          <a:xfrm>
            <a:off x="1748417" y="4613845"/>
            <a:ext cx="1173000" cy="37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Lato"/>
                <a:ea typeface="Lato"/>
                <a:cs typeface="Lato"/>
                <a:sym typeface="Lato"/>
              </a:rPr>
              <a:t>실시간 물류 트래킹</a:t>
            </a:r>
            <a:endParaRPr sz="800">
              <a:latin typeface="Lato"/>
              <a:ea typeface="Lato"/>
              <a:cs typeface="Lato"/>
              <a:sym typeface="Lato"/>
            </a:endParaRPr>
          </a:p>
          <a:p>
            <a:pPr indent="0" lvl="0" marL="0" rtl="0" algn="ctr">
              <a:spcBef>
                <a:spcPts val="0"/>
              </a:spcBef>
              <a:spcAft>
                <a:spcPts val="0"/>
              </a:spcAft>
              <a:buNone/>
            </a:pPr>
            <a:r>
              <a:rPr lang="ko" sz="800">
                <a:latin typeface="Lato"/>
                <a:ea typeface="Lato"/>
                <a:cs typeface="Lato"/>
                <a:sym typeface="Lato"/>
              </a:rPr>
              <a:t>무인 크레인</a:t>
            </a:r>
            <a:endParaRPr sz="800">
              <a:latin typeface="Lato"/>
              <a:ea typeface="Lato"/>
              <a:cs typeface="Lato"/>
              <a:sym typeface="Lato"/>
            </a:endParaRPr>
          </a:p>
        </p:txBody>
      </p:sp>
      <p:grpSp>
        <p:nvGrpSpPr>
          <p:cNvPr id="104" name="Google Shape;104;p15"/>
          <p:cNvGrpSpPr/>
          <p:nvPr/>
        </p:nvGrpSpPr>
        <p:grpSpPr>
          <a:xfrm>
            <a:off x="1125128" y="2108809"/>
            <a:ext cx="2419114" cy="2557856"/>
            <a:chOff x="967900" y="2090360"/>
            <a:chExt cx="2412600" cy="2666100"/>
          </a:xfrm>
        </p:grpSpPr>
        <p:sp>
          <p:nvSpPr>
            <p:cNvPr id="105" name="Google Shape;105;p15"/>
            <p:cNvSpPr/>
            <p:nvPr/>
          </p:nvSpPr>
          <p:spPr>
            <a:xfrm>
              <a:off x="1097950" y="2383000"/>
              <a:ext cx="2152500" cy="2080800"/>
            </a:xfrm>
            <a:prstGeom prst="ellipse">
              <a:avLst/>
            </a:prstGeom>
            <a:no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6" name="Google Shape;106;p15"/>
            <p:cNvGrpSpPr/>
            <p:nvPr/>
          </p:nvGrpSpPr>
          <p:grpSpPr>
            <a:xfrm>
              <a:off x="1726462" y="2992598"/>
              <a:ext cx="895500" cy="861600"/>
              <a:chOff x="3415062" y="4017123"/>
              <a:chExt cx="895500" cy="861600"/>
            </a:xfrm>
          </p:grpSpPr>
          <p:sp>
            <p:nvSpPr>
              <p:cNvPr id="107" name="Google Shape;107;p15"/>
              <p:cNvSpPr/>
              <p:nvPr/>
            </p:nvSpPr>
            <p:spPr>
              <a:xfrm rot="1800095">
                <a:off x="3518128" y="4149474"/>
                <a:ext cx="689367" cy="596899"/>
              </a:xfrm>
              <a:prstGeom prst="hexagon">
                <a:avLst>
                  <a:gd fmla="val 28852" name="adj"/>
                  <a:gd fmla="val 115470" name="vf"/>
                </a:avLst>
              </a:prstGeom>
              <a:solidFill>
                <a:srgbClr val="1E9BB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 name="Google Shape;108;p15"/>
              <p:cNvSpPr txBox="1"/>
              <p:nvPr/>
            </p:nvSpPr>
            <p:spPr>
              <a:xfrm>
                <a:off x="3434724" y="4186325"/>
                <a:ext cx="856200" cy="54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solidFill>
                      <a:schemeClr val="lt1"/>
                    </a:solidFill>
                    <a:latin typeface="Lato"/>
                    <a:ea typeface="Lato"/>
                    <a:cs typeface="Lato"/>
                    <a:sym typeface="Lato"/>
                  </a:rPr>
                  <a:t>Smart</a:t>
                </a:r>
                <a:endParaRPr sz="1100">
                  <a:solidFill>
                    <a:schemeClr val="lt1"/>
                  </a:solidFill>
                  <a:latin typeface="Lato"/>
                  <a:ea typeface="Lato"/>
                  <a:cs typeface="Lato"/>
                  <a:sym typeface="Lato"/>
                </a:endParaRPr>
              </a:p>
              <a:p>
                <a:pPr indent="0" lvl="0" marL="0" rtl="0" algn="ctr">
                  <a:spcBef>
                    <a:spcPts val="0"/>
                  </a:spcBef>
                  <a:spcAft>
                    <a:spcPts val="0"/>
                  </a:spcAft>
                  <a:buNone/>
                </a:pPr>
                <a:r>
                  <a:rPr lang="ko" sz="1100">
                    <a:solidFill>
                      <a:schemeClr val="lt1"/>
                    </a:solidFill>
                    <a:latin typeface="Lato"/>
                    <a:ea typeface="Lato"/>
                    <a:cs typeface="Lato"/>
                    <a:sym typeface="Lato"/>
                  </a:rPr>
                  <a:t>Factory</a:t>
                </a:r>
                <a:endParaRPr sz="1100">
                  <a:solidFill>
                    <a:schemeClr val="lt1"/>
                  </a:solidFill>
                  <a:latin typeface="Lato"/>
                  <a:ea typeface="Lato"/>
                  <a:cs typeface="Lato"/>
                  <a:sym typeface="Lato"/>
                </a:endParaRPr>
              </a:p>
            </p:txBody>
          </p:sp>
        </p:grpSp>
        <p:sp>
          <p:nvSpPr>
            <p:cNvPr id="109" name="Google Shape;109;p15"/>
            <p:cNvSpPr/>
            <p:nvPr/>
          </p:nvSpPr>
          <p:spPr>
            <a:xfrm>
              <a:off x="1907300" y="2090360"/>
              <a:ext cx="532800" cy="532800"/>
            </a:xfrm>
            <a:prstGeom prst="ellipse">
              <a:avLst/>
            </a:prstGeom>
            <a:solidFill>
              <a:srgbClr val="1E9BB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800">
                  <a:solidFill>
                    <a:schemeClr val="lt1"/>
                  </a:solidFill>
                  <a:latin typeface="Lato"/>
                  <a:ea typeface="Lato"/>
                  <a:cs typeface="Lato"/>
                  <a:sym typeface="Lato"/>
                </a:rPr>
                <a:t>품질보증</a:t>
              </a:r>
              <a:endParaRPr sz="800">
                <a:solidFill>
                  <a:schemeClr val="lt1"/>
                </a:solidFill>
                <a:latin typeface="Lato"/>
                <a:ea typeface="Lato"/>
                <a:cs typeface="Lato"/>
                <a:sym typeface="Lato"/>
              </a:endParaRPr>
            </a:p>
          </p:txBody>
        </p:sp>
        <p:sp>
          <p:nvSpPr>
            <p:cNvPr id="110" name="Google Shape;110;p15"/>
            <p:cNvSpPr/>
            <p:nvPr/>
          </p:nvSpPr>
          <p:spPr>
            <a:xfrm>
              <a:off x="2847700" y="2620135"/>
              <a:ext cx="532800" cy="532800"/>
            </a:xfrm>
            <a:prstGeom prst="ellipse">
              <a:avLst/>
            </a:prstGeom>
            <a:solidFill>
              <a:srgbClr val="CCE3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Lato"/>
                <a:ea typeface="Lato"/>
                <a:cs typeface="Lato"/>
                <a:sym typeface="Lato"/>
              </a:endParaRPr>
            </a:p>
          </p:txBody>
        </p:sp>
        <p:sp>
          <p:nvSpPr>
            <p:cNvPr id="111" name="Google Shape;111;p15"/>
            <p:cNvSpPr/>
            <p:nvPr/>
          </p:nvSpPr>
          <p:spPr>
            <a:xfrm>
              <a:off x="2847700" y="3679285"/>
              <a:ext cx="532800" cy="532800"/>
            </a:xfrm>
            <a:prstGeom prst="ellipse">
              <a:avLst/>
            </a:prstGeom>
            <a:solidFill>
              <a:srgbClr val="1E9BB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2" name="Google Shape;112;p15"/>
            <p:cNvSpPr/>
            <p:nvPr/>
          </p:nvSpPr>
          <p:spPr>
            <a:xfrm>
              <a:off x="1907800" y="4223660"/>
              <a:ext cx="532800" cy="532800"/>
            </a:xfrm>
            <a:prstGeom prst="ellipse">
              <a:avLst/>
            </a:prstGeom>
            <a:solidFill>
              <a:srgbClr val="CCE3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 name="Google Shape;113;p15"/>
            <p:cNvSpPr/>
            <p:nvPr/>
          </p:nvSpPr>
          <p:spPr>
            <a:xfrm>
              <a:off x="967900" y="3679285"/>
              <a:ext cx="532800" cy="532800"/>
            </a:xfrm>
            <a:prstGeom prst="ellipse">
              <a:avLst/>
            </a:prstGeom>
            <a:solidFill>
              <a:srgbClr val="1E9BB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 name="Google Shape;114;p15"/>
            <p:cNvSpPr/>
            <p:nvPr/>
          </p:nvSpPr>
          <p:spPr>
            <a:xfrm>
              <a:off x="967900" y="2620135"/>
              <a:ext cx="532800" cy="532800"/>
            </a:xfrm>
            <a:prstGeom prst="ellipse">
              <a:avLst/>
            </a:prstGeom>
            <a:solidFill>
              <a:srgbClr val="CCE3DE"/>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600">
                <a:latin typeface="Lato"/>
                <a:ea typeface="Lato"/>
                <a:cs typeface="Lato"/>
                <a:sym typeface="Lato"/>
              </a:endParaRPr>
            </a:p>
          </p:txBody>
        </p:sp>
      </p:grpSp>
      <p:sp>
        <p:nvSpPr>
          <p:cNvPr id="115" name="Google Shape;115;p15"/>
          <p:cNvSpPr/>
          <p:nvPr/>
        </p:nvSpPr>
        <p:spPr>
          <a:xfrm>
            <a:off x="1686444" y="1661750"/>
            <a:ext cx="1297200" cy="37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Lato"/>
                <a:ea typeface="Lato"/>
                <a:cs typeface="Lato"/>
                <a:sym typeface="Lato"/>
              </a:rPr>
              <a:t>실시간 품질 이상 예측 및</a:t>
            </a:r>
            <a:endParaRPr sz="800">
              <a:latin typeface="Lato"/>
              <a:ea typeface="Lato"/>
              <a:cs typeface="Lato"/>
              <a:sym typeface="Lato"/>
            </a:endParaRPr>
          </a:p>
          <a:p>
            <a:pPr indent="0" lvl="0" marL="0" rtl="0" algn="ctr">
              <a:spcBef>
                <a:spcPts val="0"/>
              </a:spcBef>
              <a:spcAft>
                <a:spcPts val="0"/>
              </a:spcAft>
              <a:buNone/>
            </a:pPr>
            <a:r>
              <a:rPr lang="ko" sz="800">
                <a:latin typeface="Lato"/>
                <a:ea typeface="Lato"/>
                <a:cs typeface="Lato"/>
                <a:sym typeface="Lato"/>
              </a:rPr>
              <a:t>후공정 제어를 통한</a:t>
            </a:r>
            <a:endParaRPr sz="800">
              <a:latin typeface="Lato"/>
              <a:ea typeface="Lato"/>
              <a:cs typeface="Lato"/>
              <a:sym typeface="Lato"/>
            </a:endParaRPr>
          </a:p>
          <a:p>
            <a:pPr indent="0" lvl="0" marL="0" rtl="0" algn="ctr">
              <a:spcBef>
                <a:spcPts val="0"/>
              </a:spcBef>
              <a:spcAft>
                <a:spcPts val="0"/>
              </a:spcAft>
              <a:buNone/>
            </a:pPr>
            <a:r>
              <a:rPr lang="ko" sz="800">
                <a:latin typeface="Lato"/>
                <a:ea typeface="Lato"/>
                <a:cs typeface="Lato"/>
                <a:sym typeface="Lato"/>
              </a:rPr>
              <a:t>최상 품질 유지</a:t>
            </a:r>
            <a:endParaRPr sz="800">
              <a:latin typeface="Lato"/>
              <a:ea typeface="Lato"/>
              <a:cs typeface="Lato"/>
              <a:sym typeface="Lato"/>
            </a:endParaRPr>
          </a:p>
        </p:txBody>
      </p:sp>
      <p:sp>
        <p:nvSpPr>
          <p:cNvPr id="116" name="Google Shape;116;p15"/>
          <p:cNvSpPr txBox="1"/>
          <p:nvPr/>
        </p:nvSpPr>
        <p:spPr>
          <a:xfrm>
            <a:off x="1084763" y="2606917"/>
            <a:ext cx="601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dk2"/>
                </a:solidFill>
              </a:rPr>
              <a:t>실시간</a:t>
            </a:r>
            <a:endParaRPr sz="800">
              <a:solidFill>
                <a:schemeClr val="dk2"/>
              </a:solidFill>
            </a:endParaRPr>
          </a:p>
          <a:p>
            <a:pPr indent="0" lvl="0" marL="0" rtl="0" algn="ctr">
              <a:spcBef>
                <a:spcPts val="0"/>
              </a:spcBef>
              <a:spcAft>
                <a:spcPts val="0"/>
              </a:spcAft>
              <a:buNone/>
            </a:pPr>
            <a:r>
              <a:rPr lang="ko" sz="800">
                <a:solidFill>
                  <a:schemeClr val="dk2"/>
                </a:solidFill>
              </a:rPr>
              <a:t>데이터</a:t>
            </a:r>
            <a:endParaRPr sz="800">
              <a:solidFill>
                <a:schemeClr val="dk2"/>
              </a:solidFill>
            </a:endParaRPr>
          </a:p>
          <a:p>
            <a:pPr indent="0" lvl="0" marL="0" rtl="0" algn="ctr">
              <a:spcBef>
                <a:spcPts val="0"/>
              </a:spcBef>
              <a:spcAft>
                <a:spcPts val="0"/>
              </a:spcAft>
              <a:buNone/>
            </a:pPr>
            <a:r>
              <a:rPr lang="ko" sz="800">
                <a:solidFill>
                  <a:schemeClr val="dk2"/>
                </a:solidFill>
              </a:rPr>
              <a:t>수집관리</a:t>
            </a:r>
            <a:endParaRPr sz="800">
              <a:solidFill>
                <a:schemeClr val="dk2"/>
              </a:solidFill>
            </a:endParaRPr>
          </a:p>
        </p:txBody>
      </p:sp>
      <p:sp>
        <p:nvSpPr>
          <p:cNvPr id="117" name="Google Shape;117;p15"/>
          <p:cNvSpPr txBox="1"/>
          <p:nvPr/>
        </p:nvSpPr>
        <p:spPr>
          <a:xfrm>
            <a:off x="3011195" y="2665922"/>
            <a:ext cx="533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dk2"/>
                </a:solidFill>
              </a:rPr>
              <a:t>에너지</a:t>
            </a:r>
            <a:endParaRPr sz="800">
              <a:solidFill>
                <a:schemeClr val="dk2"/>
              </a:solidFill>
            </a:endParaRPr>
          </a:p>
          <a:p>
            <a:pPr indent="0" lvl="0" marL="0" rtl="0" algn="ctr">
              <a:spcBef>
                <a:spcPts val="0"/>
              </a:spcBef>
              <a:spcAft>
                <a:spcPts val="0"/>
              </a:spcAft>
              <a:buNone/>
            </a:pPr>
            <a:r>
              <a:rPr lang="ko" sz="800">
                <a:solidFill>
                  <a:schemeClr val="dk2"/>
                </a:solidFill>
              </a:rPr>
              <a:t>최적화</a:t>
            </a:r>
            <a:endParaRPr sz="800">
              <a:solidFill>
                <a:schemeClr val="dk2"/>
              </a:solidFill>
            </a:endParaRPr>
          </a:p>
        </p:txBody>
      </p:sp>
      <p:sp>
        <p:nvSpPr>
          <p:cNvPr id="118" name="Google Shape;118;p15"/>
          <p:cNvSpPr txBox="1"/>
          <p:nvPr/>
        </p:nvSpPr>
        <p:spPr>
          <a:xfrm>
            <a:off x="1084763" y="3691668"/>
            <a:ext cx="601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lt1"/>
                </a:solidFill>
              </a:rPr>
              <a:t>생산 관리</a:t>
            </a:r>
            <a:endParaRPr sz="800">
              <a:solidFill>
                <a:schemeClr val="lt1"/>
              </a:solidFill>
            </a:endParaRPr>
          </a:p>
          <a:p>
            <a:pPr indent="0" lvl="0" marL="0" rtl="0" algn="ctr">
              <a:spcBef>
                <a:spcPts val="0"/>
              </a:spcBef>
              <a:spcAft>
                <a:spcPts val="0"/>
              </a:spcAft>
              <a:buNone/>
            </a:pPr>
            <a:r>
              <a:rPr lang="ko" sz="800">
                <a:solidFill>
                  <a:schemeClr val="lt1"/>
                </a:solidFill>
              </a:rPr>
              <a:t>시스템</a:t>
            </a:r>
            <a:endParaRPr sz="800">
              <a:solidFill>
                <a:schemeClr val="lt1"/>
              </a:solidFill>
            </a:endParaRPr>
          </a:p>
        </p:txBody>
      </p:sp>
      <p:sp>
        <p:nvSpPr>
          <p:cNvPr id="119" name="Google Shape;119;p15"/>
          <p:cNvSpPr txBox="1"/>
          <p:nvPr/>
        </p:nvSpPr>
        <p:spPr>
          <a:xfrm>
            <a:off x="2927636" y="3632664"/>
            <a:ext cx="704100" cy="53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750">
                <a:solidFill>
                  <a:schemeClr val="lt1"/>
                </a:solidFill>
              </a:rPr>
              <a:t>설비 관리</a:t>
            </a:r>
            <a:endParaRPr sz="750">
              <a:solidFill>
                <a:schemeClr val="lt1"/>
              </a:solidFill>
            </a:endParaRPr>
          </a:p>
          <a:p>
            <a:pPr indent="0" lvl="0" marL="0" rtl="0" algn="ctr">
              <a:spcBef>
                <a:spcPts val="0"/>
              </a:spcBef>
              <a:spcAft>
                <a:spcPts val="0"/>
              </a:spcAft>
              <a:buNone/>
            </a:pPr>
            <a:r>
              <a:rPr lang="ko" sz="750">
                <a:solidFill>
                  <a:schemeClr val="lt1"/>
                </a:solidFill>
              </a:rPr>
              <a:t>및</a:t>
            </a:r>
            <a:endParaRPr sz="750">
              <a:solidFill>
                <a:schemeClr val="lt1"/>
              </a:solidFill>
            </a:endParaRPr>
          </a:p>
          <a:p>
            <a:pPr indent="0" lvl="0" marL="0" rtl="0" algn="ctr">
              <a:spcBef>
                <a:spcPts val="0"/>
              </a:spcBef>
              <a:spcAft>
                <a:spcPts val="0"/>
              </a:spcAft>
              <a:buNone/>
            </a:pPr>
            <a:r>
              <a:rPr lang="ko" sz="750">
                <a:solidFill>
                  <a:schemeClr val="lt1"/>
                </a:solidFill>
              </a:rPr>
              <a:t>효율 향상</a:t>
            </a:r>
            <a:endParaRPr sz="750">
              <a:solidFill>
                <a:schemeClr val="lt1"/>
              </a:solidFill>
            </a:endParaRPr>
          </a:p>
        </p:txBody>
      </p:sp>
      <p:sp>
        <p:nvSpPr>
          <p:cNvPr id="120" name="Google Shape;120;p15"/>
          <p:cNvSpPr txBox="1"/>
          <p:nvPr/>
        </p:nvSpPr>
        <p:spPr>
          <a:xfrm>
            <a:off x="2105001" y="4200236"/>
            <a:ext cx="45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800">
                <a:solidFill>
                  <a:schemeClr val="dk2"/>
                </a:solidFill>
              </a:rPr>
              <a:t>물류</a:t>
            </a:r>
            <a:endParaRPr sz="800">
              <a:solidFill>
                <a:schemeClr val="dk2"/>
              </a:solidFill>
            </a:endParaRPr>
          </a:p>
          <a:p>
            <a:pPr indent="0" lvl="0" marL="0" rtl="0" algn="ctr">
              <a:spcBef>
                <a:spcPts val="0"/>
              </a:spcBef>
              <a:spcAft>
                <a:spcPts val="0"/>
              </a:spcAft>
              <a:buNone/>
            </a:pPr>
            <a:r>
              <a:rPr lang="ko" sz="800">
                <a:solidFill>
                  <a:schemeClr val="dk2"/>
                </a:solidFill>
              </a:rPr>
              <a:t>관리</a:t>
            </a:r>
            <a:endParaRPr sz="800">
              <a:solidFill>
                <a:schemeClr val="dk2"/>
              </a:solidFill>
            </a:endParaRPr>
          </a:p>
        </p:txBody>
      </p:sp>
      <p:pic>
        <p:nvPicPr>
          <p:cNvPr id="121" name="Google Shape;121;p15" title="pngegg (2).png"/>
          <p:cNvPicPr preferRelativeResize="0"/>
          <p:nvPr/>
        </p:nvPicPr>
        <p:blipFill rotWithShape="1">
          <a:blip r:embed="rId5">
            <a:alphaModFix/>
          </a:blip>
          <a:srcRect b="32813" l="47978" r="36258" t="51746"/>
          <a:stretch/>
        </p:blipFill>
        <p:spPr>
          <a:xfrm rot="5400000">
            <a:off x="4909325" y="3398820"/>
            <a:ext cx="412875" cy="395876"/>
          </a:xfrm>
          <a:prstGeom prst="rect">
            <a:avLst/>
          </a:prstGeom>
          <a:noFill/>
          <a:ln>
            <a:noFill/>
          </a:ln>
        </p:spPr>
      </p:pic>
      <p:sp>
        <p:nvSpPr>
          <p:cNvPr id="122" name="Google Shape;122;p15"/>
          <p:cNvSpPr txBox="1"/>
          <p:nvPr/>
        </p:nvSpPr>
        <p:spPr>
          <a:xfrm>
            <a:off x="5226113" y="3586158"/>
            <a:ext cx="9744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chemeClr val="dk2"/>
                </a:solidFill>
                <a:latin typeface="Lato"/>
                <a:ea typeface="Lato"/>
                <a:cs typeface="Lato"/>
                <a:sym typeface="Lato"/>
              </a:rPr>
              <a:t>43.5%</a:t>
            </a:r>
            <a:endParaRPr sz="1300">
              <a:solidFill>
                <a:schemeClr val="dk2"/>
              </a:solidFill>
              <a:latin typeface="Lato"/>
              <a:ea typeface="Lato"/>
              <a:cs typeface="Lato"/>
              <a:sym typeface="Lato"/>
            </a:endParaRPr>
          </a:p>
        </p:txBody>
      </p:sp>
      <p:sp>
        <p:nvSpPr>
          <p:cNvPr id="123" name="Google Shape;123;p15"/>
          <p:cNvSpPr txBox="1"/>
          <p:nvPr/>
        </p:nvSpPr>
        <p:spPr>
          <a:xfrm>
            <a:off x="5226113" y="3357383"/>
            <a:ext cx="9744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dk2"/>
                </a:solidFill>
                <a:latin typeface="Lato"/>
                <a:ea typeface="Lato"/>
                <a:cs typeface="Lato"/>
                <a:sym typeface="Lato"/>
              </a:rPr>
              <a:t>불량률 감소 </a:t>
            </a:r>
            <a:endParaRPr b="1" sz="1200">
              <a:solidFill>
                <a:schemeClr val="dk2"/>
              </a:solidFill>
              <a:latin typeface="Lato"/>
              <a:ea typeface="Lato"/>
              <a:cs typeface="Lato"/>
              <a:sym typeface="Lato"/>
            </a:endParaRPr>
          </a:p>
        </p:txBody>
      </p:sp>
      <p:sp>
        <p:nvSpPr>
          <p:cNvPr id="124" name="Google Shape;124;p15"/>
          <p:cNvSpPr txBox="1"/>
          <p:nvPr/>
        </p:nvSpPr>
        <p:spPr>
          <a:xfrm>
            <a:off x="6347588" y="3589460"/>
            <a:ext cx="9744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chemeClr val="dk2"/>
                </a:solidFill>
                <a:latin typeface="Lato"/>
                <a:ea typeface="Lato"/>
                <a:cs typeface="Lato"/>
                <a:sym typeface="Lato"/>
              </a:rPr>
              <a:t>15.9</a:t>
            </a:r>
            <a:r>
              <a:rPr lang="ko" sz="1300">
                <a:solidFill>
                  <a:schemeClr val="dk2"/>
                </a:solidFill>
                <a:latin typeface="Lato"/>
                <a:ea typeface="Lato"/>
                <a:cs typeface="Lato"/>
                <a:sym typeface="Lato"/>
              </a:rPr>
              <a:t>%</a:t>
            </a:r>
            <a:endParaRPr sz="1300">
              <a:solidFill>
                <a:schemeClr val="dk2"/>
              </a:solidFill>
              <a:latin typeface="Lato"/>
              <a:ea typeface="Lato"/>
              <a:cs typeface="Lato"/>
              <a:sym typeface="Lato"/>
            </a:endParaRPr>
          </a:p>
        </p:txBody>
      </p:sp>
      <p:sp>
        <p:nvSpPr>
          <p:cNvPr id="125" name="Google Shape;125;p15"/>
          <p:cNvSpPr txBox="1"/>
          <p:nvPr/>
        </p:nvSpPr>
        <p:spPr>
          <a:xfrm>
            <a:off x="6347588" y="3360685"/>
            <a:ext cx="12933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dk2"/>
                </a:solidFill>
                <a:latin typeface="Lato"/>
                <a:ea typeface="Lato"/>
                <a:cs typeface="Lato"/>
                <a:sym typeface="Lato"/>
              </a:rPr>
              <a:t>생산원가 절감</a:t>
            </a:r>
            <a:endParaRPr b="1" sz="1200">
              <a:solidFill>
                <a:schemeClr val="dk2"/>
              </a:solidFill>
              <a:latin typeface="Lato"/>
              <a:ea typeface="Lato"/>
              <a:cs typeface="Lato"/>
              <a:sym typeface="Lato"/>
            </a:endParaRPr>
          </a:p>
        </p:txBody>
      </p:sp>
      <p:pic>
        <p:nvPicPr>
          <p:cNvPr id="126" name="Google Shape;126;p15"/>
          <p:cNvPicPr preferRelativeResize="0"/>
          <p:nvPr/>
        </p:nvPicPr>
        <p:blipFill>
          <a:blip r:embed="rId6">
            <a:alphaModFix/>
          </a:blip>
          <a:stretch>
            <a:fillRect/>
          </a:stretch>
        </p:blipFill>
        <p:spPr>
          <a:xfrm>
            <a:off x="6043344" y="3450327"/>
            <a:ext cx="411100" cy="411100"/>
          </a:xfrm>
          <a:prstGeom prst="rect">
            <a:avLst/>
          </a:prstGeom>
          <a:noFill/>
          <a:ln>
            <a:noFill/>
          </a:ln>
        </p:spPr>
      </p:pic>
      <p:sp>
        <p:nvSpPr>
          <p:cNvPr id="127" name="Google Shape;127;p15"/>
          <p:cNvSpPr/>
          <p:nvPr/>
        </p:nvSpPr>
        <p:spPr>
          <a:xfrm>
            <a:off x="5264850" y="2971563"/>
            <a:ext cx="1850100" cy="292500"/>
          </a:xfrm>
          <a:prstGeom prst="roundRect">
            <a:avLst>
              <a:gd fmla="val 16667" name="adj"/>
            </a:avLst>
          </a:prstGeom>
          <a:solidFill>
            <a:srgbClr val="5268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300">
                <a:solidFill>
                  <a:schemeClr val="lt1"/>
                </a:solidFill>
                <a:latin typeface="Lato"/>
                <a:ea typeface="Lato"/>
                <a:cs typeface="Lato"/>
                <a:sym typeface="Lato"/>
              </a:rPr>
              <a:t>결함 예방 및 비용 절감</a:t>
            </a:r>
            <a:endParaRPr sz="1300">
              <a:solidFill>
                <a:schemeClr val="lt1"/>
              </a:solidFill>
              <a:latin typeface="Lato"/>
              <a:ea typeface="Lato"/>
              <a:cs typeface="Lato"/>
              <a:sym typeface="Lato"/>
            </a:endParaRPr>
          </a:p>
        </p:txBody>
      </p:sp>
      <p:sp>
        <p:nvSpPr>
          <p:cNvPr id="128" name="Google Shape;128;p15"/>
          <p:cNvSpPr txBox="1"/>
          <p:nvPr/>
        </p:nvSpPr>
        <p:spPr>
          <a:xfrm>
            <a:off x="5138027" y="3861186"/>
            <a:ext cx="1510200" cy="2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500">
                <a:solidFill>
                  <a:schemeClr val="dk2"/>
                </a:solidFill>
              </a:rPr>
              <a:t>출처: FasterCapital(2025),</a:t>
            </a:r>
            <a:r>
              <a:rPr lang="ko" sz="500">
                <a:solidFill>
                  <a:schemeClr val="dk2"/>
                </a:solidFill>
              </a:rPr>
              <a:t>중소기업벤처부(2019)</a:t>
            </a:r>
            <a:endParaRPr sz="500">
              <a:solidFill>
                <a:schemeClr val="dk2"/>
              </a:solidFill>
            </a:endParaRPr>
          </a:p>
        </p:txBody>
      </p:sp>
      <p:sp>
        <p:nvSpPr>
          <p:cNvPr id="129" name="Google Shape;129;p15"/>
          <p:cNvSpPr/>
          <p:nvPr/>
        </p:nvSpPr>
        <p:spPr>
          <a:xfrm>
            <a:off x="7288600" y="2971565"/>
            <a:ext cx="1297200" cy="292500"/>
          </a:xfrm>
          <a:prstGeom prst="roundRect">
            <a:avLst>
              <a:gd fmla="val 16667" name="adj"/>
            </a:avLst>
          </a:prstGeom>
          <a:solidFill>
            <a:srgbClr val="5268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300">
                <a:solidFill>
                  <a:schemeClr val="lt1"/>
                </a:solidFill>
                <a:latin typeface="Lato"/>
                <a:ea typeface="Lato"/>
                <a:cs typeface="Lato"/>
                <a:sym typeface="Lato"/>
              </a:rPr>
              <a:t>고객 신뢰 유지</a:t>
            </a:r>
            <a:endParaRPr sz="1300">
              <a:solidFill>
                <a:schemeClr val="lt1"/>
              </a:solidFill>
              <a:latin typeface="Lato"/>
              <a:ea typeface="Lato"/>
              <a:cs typeface="Lato"/>
              <a:sym typeface="Lato"/>
            </a:endParaRPr>
          </a:p>
        </p:txBody>
      </p:sp>
      <p:pic>
        <p:nvPicPr>
          <p:cNvPr id="130" name="Google Shape;130;p15"/>
          <p:cNvPicPr preferRelativeResize="0"/>
          <p:nvPr/>
        </p:nvPicPr>
        <p:blipFill>
          <a:blip r:embed="rId7">
            <a:alphaModFix/>
          </a:blip>
          <a:stretch>
            <a:fillRect/>
          </a:stretch>
        </p:blipFill>
        <p:spPr>
          <a:xfrm>
            <a:off x="7384796" y="3441969"/>
            <a:ext cx="411100" cy="411122"/>
          </a:xfrm>
          <a:prstGeom prst="rect">
            <a:avLst/>
          </a:prstGeom>
          <a:noFill/>
          <a:ln>
            <a:noFill/>
          </a:ln>
        </p:spPr>
      </p:pic>
      <p:sp>
        <p:nvSpPr>
          <p:cNvPr id="131" name="Google Shape;131;p15"/>
          <p:cNvSpPr txBox="1"/>
          <p:nvPr/>
        </p:nvSpPr>
        <p:spPr>
          <a:xfrm>
            <a:off x="7791813" y="3333660"/>
            <a:ext cx="12933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dk2"/>
                </a:solidFill>
                <a:latin typeface="Lato"/>
                <a:ea typeface="Lato"/>
                <a:cs typeface="Lato"/>
                <a:sym typeface="Lato"/>
              </a:rPr>
              <a:t>고객 유지율</a:t>
            </a:r>
            <a:endParaRPr b="1" sz="1200">
              <a:solidFill>
                <a:schemeClr val="dk2"/>
              </a:solidFill>
              <a:latin typeface="Lato"/>
              <a:ea typeface="Lato"/>
              <a:cs typeface="Lato"/>
              <a:sym typeface="Lato"/>
            </a:endParaRPr>
          </a:p>
          <a:p>
            <a:pPr indent="0" lvl="0" marL="0" rtl="0" algn="l">
              <a:spcBef>
                <a:spcPts val="0"/>
              </a:spcBef>
              <a:spcAft>
                <a:spcPts val="0"/>
              </a:spcAft>
              <a:buNone/>
            </a:pPr>
            <a:r>
              <a:rPr b="1" lang="ko" sz="1200">
                <a:solidFill>
                  <a:schemeClr val="dk2"/>
                </a:solidFill>
                <a:latin typeface="Lato"/>
                <a:ea typeface="Lato"/>
                <a:cs typeface="Lato"/>
                <a:sym typeface="Lato"/>
              </a:rPr>
              <a:t>차이</a:t>
            </a:r>
            <a:endParaRPr b="1" sz="1200">
              <a:solidFill>
                <a:schemeClr val="dk2"/>
              </a:solidFill>
              <a:latin typeface="Lato"/>
              <a:ea typeface="Lato"/>
              <a:cs typeface="Lato"/>
              <a:sym typeface="Lato"/>
            </a:endParaRPr>
          </a:p>
        </p:txBody>
      </p:sp>
      <p:sp>
        <p:nvSpPr>
          <p:cNvPr id="132" name="Google Shape;132;p15"/>
          <p:cNvSpPr txBox="1"/>
          <p:nvPr/>
        </p:nvSpPr>
        <p:spPr>
          <a:xfrm>
            <a:off x="8143219" y="3626116"/>
            <a:ext cx="9744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a:solidFill>
                  <a:schemeClr val="dk2"/>
                </a:solidFill>
                <a:latin typeface="Lato"/>
                <a:ea typeface="Lato"/>
                <a:cs typeface="Lato"/>
                <a:sym typeface="Lato"/>
              </a:rPr>
              <a:t> 25</a:t>
            </a:r>
            <a:r>
              <a:rPr lang="ko" sz="1300">
                <a:solidFill>
                  <a:schemeClr val="dk2"/>
                </a:solidFill>
                <a:latin typeface="Lato"/>
                <a:ea typeface="Lato"/>
                <a:cs typeface="Lato"/>
                <a:sym typeface="Lato"/>
              </a:rPr>
              <a:t>%</a:t>
            </a:r>
            <a:endParaRPr sz="1300">
              <a:solidFill>
                <a:schemeClr val="dk2"/>
              </a:solidFill>
              <a:latin typeface="Lato"/>
              <a:ea typeface="Lato"/>
              <a:cs typeface="Lato"/>
              <a:sym typeface="Lato"/>
            </a:endParaRPr>
          </a:p>
        </p:txBody>
      </p:sp>
      <p:sp>
        <p:nvSpPr>
          <p:cNvPr id="133" name="Google Shape;133;p15"/>
          <p:cNvSpPr txBox="1"/>
          <p:nvPr/>
        </p:nvSpPr>
        <p:spPr>
          <a:xfrm>
            <a:off x="7243727" y="3837461"/>
            <a:ext cx="15102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
                <a:solidFill>
                  <a:schemeClr val="dk2"/>
                </a:solidFill>
              </a:rPr>
              <a:t>출처: Aberdeen </a:t>
            </a:r>
            <a:r>
              <a:rPr lang="ko" sz="500">
                <a:solidFill>
                  <a:schemeClr val="dk2"/>
                </a:solidFill>
              </a:rPr>
              <a:t>Group</a:t>
            </a:r>
            <a:endParaRPr sz="500">
              <a:solidFill>
                <a:schemeClr val="dk2"/>
              </a:solidFill>
            </a:endParaRPr>
          </a:p>
        </p:txBody>
      </p:sp>
      <p:sp>
        <p:nvSpPr>
          <p:cNvPr id="134" name="Google Shape;134;p15"/>
          <p:cNvSpPr/>
          <p:nvPr/>
        </p:nvSpPr>
        <p:spPr>
          <a:xfrm>
            <a:off x="5349650" y="4507025"/>
            <a:ext cx="3289200" cy="431100"/>
          </a:xfrm>
          <a:prstGeom prst="rect">
            <a:avLst/>
          </a:prstGeom>
          <a:noFill/>
          <a:ln cap="flat" cmpd="sng" w="9525">
            <a:solidFill>
              <a:srgbClr val="5268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ko" sz="1000">
                <a:solidFill>
                  <a:schemeClr val="dk1"/>
                </a:solidFill>
                <a:latin typeface="Lato"/>
                <a:ea typeface="Lato"/>
                <a:cs typeface="Lato"/>
                <a:sym typeface="Lato"/>
              </a:rPr>
              <a:t>품질보증 체계는 장기적 수익</a:t>
            </a:r>
            <a:r>
              <a:rPr i="1" lang="ko" sz="1000">
                <a:latin typeface="Lato"/>
                <a:ea typeface="Lato"/>
                <a:cs typeface="Lato"/>
                <a:sym typeface="Lato"/>
              </a:rPr>
              <a:t>성 개선을 효과적으로 실현하는 전략적 인프라로 작용</a:t>
            </a:r>
            <a:endParaRPr i="1" sz="1000">
              <a:latin typeface="Lato"/>
              <a:ea typeface="Lato"/>
              <a:cs typeface="Lato"/>
              <a:sym typeface="Lato"/>
            </a:endParaRPr>
          </a:p>
        </p:txBody>
      </p:sp>
      <p:sp>
        <p:nvSpPr>
          <p:cNvPr id="135" name="Google Shape;135;p15"/>
          <p:cNvSpPr/>
          <p:nvPr/>
        </p:nvSpPr>
        <p:spPr>
          <a:xfrm rot="10800000">
            <a:off x="5835500" y="4134094"/>
            <a:ext cx="2317500" cy="230700"/>
          </a:xfrm>
          <a:prstGeom prst="triangle">
            <a:avLst>
              <a:gd fmla="val 50000" name="adj"/>
            </a:avLst>
          </a:prstGeom>
          <a:gradFill>
            <a:gsLst>
              <a:gs pos="0">
                <a:srgbClr val="00348D"/>
              </a:gs>
              <a:gs pos="100000">
                <a:srgbClr val="FFFFF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ph type="title"/>
          </p:nvPr>
        </p:nvSpPr>
        <p:spPr>
          <a:xfrm>
            <a:off x="-68075" y="-533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성장 중인 시장, 그러나 도입률은 아직 20% 미만</a:t>
            </a:r>
            <a:endParaRPr/>
          </a:p>
        </p:txBody>
      </p:sp>
      <p:sp>
        <p:nvSpPr>
          <p:cNvPr id="141" name="Google Shape;141;p16"/>
          <p:cNvSpPr txBox="1"/>
          <p:nvPr/>
        </p:nvSpPr>
        <p:spPr>
          <a:xfrm>
            <a:off x="3991475" y="-4669850"/>
            <a:ext cx="4835400" cy="973500"/>
          </a:xfrm>
          <a:prstGeom prst="rect">
            <a:avLst/>
          </a:prstGeom>
          <a:noFill/>
          <a:ln>
            <a:noFill/>
          </a:ln>
        </p:spPr>
        <p:txBody>
          <a:bodyPr anchorCtr="0" anchor="t" bIns="91425" lIns="91425" spcFirstLastPara="1" rIns="91425" wrap="square" tIns="91425">
            <a:spAutoFit/>
          </a:bodyPr>
          <a:lstStyle/>
          <a:p>
            <a:pPr indent="0" lvl="0" marL="0" rtl="0" algn="l">
              <a:lnSpc>
                <a:spcPct val="147115"/>
              </a:lnSpc>
              <a:spcBef>
                <a:spcPts val="0"/>
              </a:spcBef>
              <a:spcAft>
                <a:spcPts val="0"/>
              </a:spcAft>
              <a:buClr>
                <a:schemeClr val="dk1"/>
              </a:buClr>
              <a:buSzPts val="1100"/>
              <a:buFont typeface="Arial"/>
              <a:buNone/>
            </a:pPr>
            <a:r>
              <a:rPr lang="ko" sz="1300">
                <a:solidFill>
                  <a:srgbClr val="1D1D1D"/>
                </a:solidFill>
              </a:rPr>
              <a:t>공장 보유 중소·중견기업 163,273개 사 중 스마트공장을 도입한 기업은  19.5%(중소기업은 18.6%)로, 전체 지능형(스마트)공장의 75.5%가 기초단계</a:t>
            </a:r>
            <a:endParaRPr sz="1800">
              <a:solidFill>
                <a:schemeClr val="dk2"/>
              </a:solidFill>
            </a:endParaRPr>
          </a:p>
        </p:txBody>
      </p:sp>
      <p:pic>
        <p:nvPicPr>
          <p:cNvPr id="142" name="Google Shape;142;p16"/>
          <p:cNvPicPr preferRelativeResize="0"/>
          <p:nvPr/>
        </p:nvPicPr>
        <p:blipFill>
          <a:blip r:embed="rId3">
            <a:alphaModFix/>
          </a:blip>
          <a:stretch>
            <a:fillRect/>
          </a:stretch>
        </p:blipFill>
        <p:spPr>
          <a:xfrm>
            <a:off x="-3656125" y="2579721"/>
            <a:ext cx="3415424" cy="1894475"/>
          </a:xfrm>
          <a:prstGeom prst="rect">
            <a:avLst/>
          </a:prstGeom>
          <a:noFill/>
          <a:ln>
            <a:noFill/>
          </a:ln>
        </p:spPr>
      </p:pic>
      <p:pic>
        <p:nvPicPr>
          <p:cNvPr id="143" name="Google Shape;143;p16"/>
          <p:cNvPicPr preferRelativeResize="0"/>
          <p:nvPr/>
        </p:nvPicPr>
        <p:blipFill>
          <a:blip r:embed="rId4">
            <a:alphaModFix/>
          </a:blip>
          <a:stretch>
            <a:fillRect/>
          </a:stretch>
        </p:blipFill>
        <p:spPr>
          <a:xfrm>
            <a:off x="589754" y="-5061675"/>
            <a:ext cx="3200888" cy="4006509"/>
          </a:xfrm>
          <a:prstGeom prst="rect">
            <a:avLst/>
          </a:prstGeom>
          <a:noFill/>
          <a:ln>
            <a:noFill/>
          </a:ln>
        </p:spPr>
      </p:pic>
      <p:sp>
        <p:nvSpPr>
          <p:cNvPr id="144" name="Google Shape;144;p16"/>
          <p:cNvSpPr txBox="1"/>
          <p:nvPr/>
        </p:nvSpPr>
        <p:spPr>
          <a:xfrm>
            <a:off x="-3690702" y="-436525"/>
            <a:ext cx="24684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chemeClr val="dk1"/>
                </a:solidFill>
                <a:latin typeface="Malgun Gothic"/>
                <a:ea typeface="Malgun Gothic"/>
                <a:cs typeface="Malgun Gothic"/>
                <a:sym typeface="Malgun Gothic"/>
              </a:rPr>
              <a:t>EPNC의 취재 결과에 따르면 국내 스마트 팩토리 도입 공장 수는 '17년에 총 4900개로 '14년 대비 무려 16배 가까이 성장했습니다. 연 평균 성장률은 거의 160%에 달합니다. 이런 양적 성장을 고려하면 '스마트 팩토리'는 곧 우리 눈 앞에 등장할 것 같습니다. 그러나 질적인 측면에서 보면, 이제 갓 ERP 등이 도입된 기초 단계가 80%를 차지하고, 진정한 스마트 팩토리 단계라 할 만한 고도화 단계는 전무한 상황입니다. "스마트 팩토리"라는 간판을 걸기에 급급하기 보다는 정말 "스마트"해지는 것이 시급해 보입니다. </a:t>
            </a:r>
            <a:endParaRPr/>
          </a:p>
        </p:txBody>
      </p:sp>
      <p:pic>
        <p:nvPicPr>
          <p:cNvPr id="145" name="Google Shape;145;p16"/>
          <p:cNvPicPr preferRelativeResize="0"/>
          <p:nvPr/>
        </p:nvPicPr>
        <p:blipFill>
          <a:blip r:embed="rId5">
            <a:alphaModFix/>
          </a:blip>
          <a:stretch>
            <a:fillRect/>
          </a:stretch>
        </p:blipFill>
        <p:spPr>
          <a:xfrm>
            <a:off x="-1740725" y="1629355"/>
            <a:ext cx="1169549" cy="821204"/>
          </a:xfrm>
          <a:prstGeom prst="rect">
            <a:avLst/>
          </a:prstGeom>
          <a:noFill/>
          <a:ln>
            <a:noFill/>
          </a:ln>
        </p:spPr>
      </p:pic>
      <p:pic>
        <p:nvPicPr>
          <p:cNvPr id="146" name="Google Shape;146;p16"/>
          <p:cNvPicPr preferRelativeResize="0"/>
          <p:nvPr/>
        </p:nvPicPr>
        <p:blipFill>
          <a:blip r:embed="rId6">
            <a:alphaModFix/>
          </a:blip>
          <a:stretch>
            <a:fillRect/>
          </a:stretch>
        </p:blipFill>
        <p:spPr>
          <a:xfrm>
            <a:off x="9501941" y="-1237025"/>
            <a:ext cx="2418449" cy="1371975"/>
          </a:xfrm>
          <a:prstGeom prst="rect">
            <a:avLst/>
          </a:prstGeom>
          <a:noFill/>
          <a:ln>
            <a:noFill/>
          </a:ln>
        </p:spPr>
      </p:pic>
      <p:sp>
        <p:nvSpPr>
          <p:cNvPr id="147" name="Google Shape;147;p16"/>
          <p:cNvSpPr txBox="1"/>
          <p:nvPr/>
        </p:nvSpPr>
        <p:spPr>
          <a:xfrm>
            <a:off x="3991475" y="-3224900"/>
            <a:ext cx="4325100" cy="679200"/>
          </a:xfrm>
          <a:prstGeom prst="rect">
            <a:avLst/>
          </a:prstGeom>
          <a:noFill/>
          <a:ln>
            <a:noFill/>
          </a:ln>
        </p:spPr>
        <p:txBody>
          <a:bodyPr anchorCtr="0" anchor="t" bIns="91425" lIns="91425" spcFirstLastPara="1" rIns="91425" wrap="square" tIns="91425">
            <a:spAutoFit/>
          </a:bodyPr>
          <a:lstStyle/>
          <a:p>
            <a:pPr indent="0" lvl="0" marL="0" rtl="0" algn="l">
              <a:lnSpc>
                <a:spcPct val="147115"/>
              </a:lnSpc>
              <a:spcBef>
                <a:spcPts val="0"/>
              </a:spcBef>
              <a:spcAft>
                <a:spcPts val="0"/>
              </a:spcAft>
              <a:buClr>
                <a:schemeClr val="dk1"/>
              </a:buClr>
              <a:buSzPts val="1100"/>
              <a:buFont typeface="Arial"/>
              <a:buNone/>
            </a:pPr>
            <a:r>
              <a:rPr lang="ko" sz="1300">
                <a:solidFill>
                  <a:srgbClr val="1D1D1D"/>
                </a:solidFill>
              </a:rPr>
              <a:t>- 스마트공장 활용률은 80%를 상회, 제조AI 도입률은 0.1% 수준</a:t>
            </a:r>
            <a:endParaRPr sz="1800">
              <a:solidFill>
                <a:schemeClr val="dk2"/>
              </a:solidFill>
            </a:endParaRPr>
          </a:p>
        </p:txBody>
      </p:sp>
      <p:sp>
        <p:nvSpPr>
          <p:cNvPr id="148" name="Google Shape;148;p16"/>
          <p:cNvSpPr txBox="1"/>
          <p:nvPr/>
        </p:nvSpPr>
        <p:spPr>
          <a:xfrm>
            <a:off x="3991475" y="-2074250"/>
            <a:ext cx="4325100" cy="973500"/>
          </a:xfrm>
          <a:prstGeom prst="rect">
            <a:avLst/>
          </a:prstGeom>
          <a:noFill/>
          <a:ln>
            <a:noFill/>
          </a:ln>
        </p:spPr>
        <p:txBody>
          <a:bodyPr anchorCtr="0" anchor="t" bIns="91425" lIns="91425" spcFirstLastPara="1" rIns="91425" wrap="square" tIns="91425">
            <a:spAutoFit/>
          </a:bodyPr>
          <a:lstStyle/>
          <a:p>
            <a:pPr indent="0" lvl="0" marL="0" rtl="0" algn="l">
              <a:lnSpc>
                <a:spcPct val="147115"/>
              </a:lnSpc>
              <a:spcBef>
                <a:spcPts val="0"/>
              </a:spcBef>
              <a:spcAft>
                <a:spcPts val="0"/>
              </a:spcAft>
              <a:buClr>
                <a:schemeClr val="dk1"/>
              </a:buClr>
              <a:buSzPts val="1100"/>
              <a:buFont typeface="Arial"/>
              <a:buNone/>
            </a:pPr>
            <a:r>
              <a:rPr lang="ko" sz="1300">
                <a:solidFill>
                  <a:srgbClr val="1D1D1D"/>
                </a:solidFill>
              </a:rPr>
              <a:t>- 지능형(스마트)공장 도입률은 전체기업에서 19.5%, 중소기업은 18.6%로 나타났으며, 기업 규모가 클수록 도입률이 높아지고 있음을 확인하였다.</a:t>
            </a:r>
            <a:endParaRPr sz="1800">
              <a:solidFill>
                <a:schemeClr val="dk2"/>
              </a:solidFill>
            </a:endParaRPr>
          </a:p>
        </p:txBody>
      </p:sp>
      <p:sp>
        <p:nvSpPr>
          <p:cNvPr id="149" name="Google Shape;149;p16"/>
          <p:cNvSpPr/>
          <p:nvPr/>
        </p:nvSpPr>
        <p:spPr>
          <a:xfrm>
            <a:off x="9512625" y="3352300"/>
            <a:ext cx="1767000" cy="6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품질보증 전체 시장 현황</a:t>
            </a:r>
            <a:endParaRPr/>
          </a:p>
        </p:txBody>
      </p:sp>
      <p:sp>
        <p:nvSpPr>
          <p:cNvPr id="150" name="Google Shape;150;p16"/>
          <p:cNvSpPr/>
          <p:nvPr/>
        </p:nvSpPr>
        <p:spPr>
          <a:xfrm>
            <a:off x="11570025" y="3352300"/>
            <a:ext cx="1767000" cy="6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금속제조업 현황</a:t>
            </a:r>
            <a:endParaRPr/>
          </a:p>
        </p:txBody>
      </p:sp>
      <p:sp>
        <p:nvSpPr>
          <p:cNvPr id="151" name="Google Shape;151;p16"/>
          <p:cNvSpPr/>
          <p:nvPr/>
        </p:nvSpPr>
        <p:spPr>
          <a:xfrm>
            <a:off x="13553200" y="3352300"/>
            <a:ext cx="1767000" cy="67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중소기업 품질보증 현황</a:t>
            </a:r>
            <a:endParaRPr/>
          </a:p>
        </p:txBody>
      </p:sp>
      <p:sp>
        <p:nvSpPr>
          <p:cNvPr id="152" name="Google Shape;152;p16"/>
          <p:cNvSpPr txBox="1"/>
          <p:nvPr/>
        </p:nvSpPr>
        <p:spPr>
          <a:xfrm>
            <a:off x="10950250" y="1023625"/>
            <a:ext cx="1767000" cy="572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ko" sz="1100">
                <a:solidFill>
                  <a:schemeClr val="dk1"/>
                </a:solidFill>
              </a:rPr>
              <a:t>금속부품 가공 산업은 가공 단계에서 불량이 발생할 경우 </a:t>
            </a:r>
            <a:r>
              <a:rPr b="1" lang="ko" sz="1100">
                <a:solidFill>
                  <a:schemeClr val="dk1"/>
                </a:solidFill>
              </a:rPr>
              <a:t>전체 생산 일정 지연, 원자재·에너지 낭비, 후공정 폐기 등 손실 비용이 매우 큰 산업</a:t>
            </a:r>
            <a:r>
              <a:rPr lang="ko" sz="1100">
                <a:solidFill>
                  <a:schemeClr val="dk1"/>
                </a:solidFill>
              </a:rPr>
              <a:t>으로 평가된다.</a:t>
            </a:r>
            <a:endParaRPr sz="1100">
              <a:solidFill>
                <a:schemeClr val="dk1"/>
              </a:solidFill>
            </a:endParaRPr>
          </a:p>
          <a:p>
            <a:pPr indent="0" lvl="0" marL="0" rtl="0" algn="l">
              <a:lnSpc>
                <a:spcPct val="115000"/>
              </a:lnSpc>
              <a:spcBef>
                <a:spcPts val="1200"/>
              </a:spcBef>
              <a:spcAft>
                <a:spcPts val="0"/>
              </a:spcAft>
              <a:buNone/>
            </a:pPr>
            <a:r>
              <a:rPr lang="ko" sz="1100">
                <a:solidFill>
                  <a:schemeClr val="dk1"/>
                </a:solidFill>
              </a:rPr>
              <a:t>특히, 다품종 소량생산과 맞춤형 설계 제품이 많은 구조적 특성상, </a:t>
            </a:r>
            <a:r>
              <a:rPr b="1" lang="ko" sz="1100">
                <a:solidFill>
                  <a:schemeClr val="dk1"/>
                </a:solidFill>
              </a:rPr>
              <a:t>초기 공정에서의 품질 확보와 불량 예측 시스템</a:t>
            </a:r>
            <a:r>
              <a:rPr lang="ko" sz="1100">
                <a:solidFill>
                  <a:schemeClr val="dk1"/>
                </a:solidFill>
              </a:rPr>
              <a:t>이 매우 중요하다.</a:t>
            </a:r>
            <a:br>
              <a:rPr lang="ko" sz="1100">
                <a:solidFill>
                  <a:schemeClr val="dk1"/>
                </a:solidFill>
              </a:rPr>
            </a:br>
            <a:r>
              <a:rPr lang="ko" sz="1100">
                <a:solidFill>
                  <a:schemeClr val="dk1"/>
                </a:solidFill>
              </a:rPr>
              <a:t> 가공 불량이 조립 단계나 최종 검사에서 발견될 경우, 이미 고비용의 공정을 거친 제품의 폐기로 이어지며, 부품 하나의 문제로 전체 조립품의 생산 차질까지 발생할 수 있다.</a:t>
            </a:r>
            <a:endParaRPr sz="1100">
              <a:solidFill>
                <a:schemeClr val="dk1"/>
              </a:solidFill>
            </a:endParaRPr>
          </a:p>
          <a:p>
            <a:pPr indent="0" lvl="0" marL="0" rtl="0" algn="l">
              <a:lnSpc>
                <a:spcPct val="115000"/>
              </a:lnSpc>
              <a:spcBef>
                <a:spcPts val="1200"/>
              </a:spcBef>
              <a:spcAft>
                <a:spcPts val="1200"/>
              </a:spcAft>
              <a:buNone/>
            </a:pPr>
            <a:r>
              <a:rPr lang="ko" sz="1100">
                <a:solidFill>
                  <a:schemeClr val="dk1"/>
                </a:solidFill>
              </a:rPr>
              <a:t>따라서, 최근에는 IoT 기반의 </a:t>
            </a:r>
            <a:r>
              <a:rPr b="1" lang="ko" sz="1100">
                <a:solidFill>
                  <a:schemeClr val="dk1"/>
                </a:solidFill>
              </a:rPr>
              <a:t>스마트 센서, AI 비전검사, 데이터 기반의 예지보전 시스템</a:t>
            </a:r>
            <a:r>
              <a:rPr lang="ko" sz="1100">
                <a:solidFill>
                  <a:schemeClr val="dk1"/>
                </a:solidFill>
              </a:rPr>
              <a:t> 도입이 활발히 이루어지며, 품질 보증과 생산성 향상을 동시에 추구하는 산업 구조로 전환되고 있다.</a:t>
            </a:r>
            <a:endParaRPr/>
          </a:p>
        </p:txBody>
      </p:sp>
      <p:sp>
        <p:nvSpPr>
          <p:cNvPr id="153" name="Google Shape;153;p16"/>
          <p:cNvSpPr/>
          <p:nvPr/>
        </p:nvSpPr>
        <p:spPr>
          <a:xfrm>
            <a:off x="3640786" y="1970783"/>
            <a:ext cx="1699909" cy="1036766"/>
          </a:xfrm>
          <a:custGeom>
            <a:rect b="b" l="l" r="r" t="t"/>
            <a:pathLst>
              <a:path extrusionOk="0" h="39914" w="69462">
                <a:moveTo>
                  <a:pt x="0" y="5183"/>
                </a:moveTo>
                <a:lnTo>
                  <a:pt x="69462" y="0"/>
                </a:lnTo>
                <a:lnTo>
                  <a:pt x="69462" y="39914"/>
                </a:lnTo>
                <a:lnTo>
                  <a:pt x="14255" y="15291"/>
                </a:lnTo>
                <a:close/>
              </a:path>
            </a:pathLst>
          </a:custGeom>
          <a:gradFill>
            <a:gsLst>
              <a:gs pos="0">
                <a:schemeClr val="lt1"/>
              </a:gs>
              <a:gs pos="100000">
                <a:srgbClr val="5BD6CB"/>
              </a:gs>
            </a:gsLst>
            <a:lin ang="10800025" scaled="0"/>
          </a:gradFill>
          <a:ln>
            <a:noFill/>
          </a:ln>
        </p:spPr>
      </p:sp>
      <p:pic>
        <p:nvPicPr>
          <p:cNvPr id="154" name="Google Shape;154;p16" title="획득 포인트"/>
          <p:cNvPicPr preferRelativeResize="0"/>
          <p:nvPr/>
        </p:nvPicPr>
        <p:blipFill>
          <a:blip r:embed="rId7">
            <a:alphaModFix/>
          </a:blip>
          <a:stretch>
            <a:fillRect/>
          </a:stretch>
        </p:blipFill>
        <p:spPr>
          <a:xfrm>
            <a:off x="4401743" y="1916958"/>
            <a:ext cx="1821906" cy="1170974"/>
          </a:xfrm>
          <a:prstGeom prst="rect">
            <a:avLst/>
          </a:prstGeom>
          <a:noFill/>
          <a:ln>
            <a:noFill/>
          </a:ln>
        </p:spPr>
      </p:pic>
      <p:pic>
        <p:nvPicPr>
          <p:cNvPr id="155" name="Google Shape;155;p16" title="획득 포인트"/>
          <p:cNvPicPr preferRelativeResize="0"/>
          <p:nvPr/>
        </p:nvPicPr>
        <p:blipFill>
          <a:blip r:embed="rId8">
            <a:alphaModFix/>
          </a:blip>
          <a:stretch>
            <a:fillRect/>
          </a:stretch>
        </p:blipFill>
        <p:spPr>
          <a:xfrm>
            <a:off x="3041185" y="2049400"/>
            <a:ext cx="1277667" cy="821199"/>
          </a:xfrm>
          <a:prstGeom prst="rect">
            <a:avLst/>
          </a:prstGeom>
          <a:noFill/>
          <a:ln>
            <a:noFill/>
          </a:ln>
        </p:spPr>
      </p:pic>
      <p:sp>
        <p:nvSpPr>
          <p:cNvPr id="156" name="Google Shape;156;p16"/>
          <p:cNvSpPr txBox="1"/>
          <p:nvPr/>
        </p:nvSpPr>
        <p:spPr>
          <a:xfrm>
            <a:off x="1006425" y="-719050"/>
            <a:ext cx="25572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스마트제조혁신 현황</a:t>
            </a:r>
            <a:endParaRPr sz="1800">
              <a:solidFill>
                <a:schemeClr val="dk2"/>
              </a:solidFill>
            </a:endParaRPr>
          </a:p>
        </p:txBody>
      </p:sp>
      <p:sp>
        <p:nvSpPr>
          <p:cNvPr id="157" name="Google Shape;157;p16"/>
          <p:cNvSpPr txBox="1"/>
          <p:nvPr/>
        </p:nvSpPr>
        <p:spPr>
          <a:xfrm>
            <a:off x="-1128638" y="-957362"/>
            <a:ext cx="20709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스마트제조 국내시장 규모</a:t>
            </a:r>
            <a:endParaRPr sz="1800">
              <a:solidFill>
                <a:schemeClr val="dk2"/>
              </a:solidFill>
            </a:endParaRPr>
          </a:p>
        </p:txBody>
      </p:sp>
      <p:sp>
        <p:nvSpPr>
          <p:cNvPr id="158" name="Google Shape;158;p16"/>
          <p:cNvSpPr txBox="1"/>
          <p:nvPr/>
        </p:nvSpPr>
        <p:spPr>
          <a:xfrm>
            <a:off x="6384692" y="5349400"/>
            <a:ext cx="27660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ko">
                <a:solidFill>
                  <a:schemeClr val="dk2"/>
                </a:solidFill>
              </a:rPr>
              <a:t>조사기업들의 스마트 공장 도입률은 필요성에 대한 인식(26.5%) 대비 낮은 수준이며, 기술의 도입 수준도 대부분 기초 수준(ERP 위주, 76.3%)에 머무름</a:t>
            </a:r>
            <a:endParaRPr>
              <a:solidFill>
                <a:schemeClr val="dk2"/>
              </a:solidFill>
            </a:endParaRPr>
          </a:p>
        </p:txBody>
      </p:sp>
      <p:pic>
        <p:nvPicPr>
          <p:cNvPr id="159" name="Google Shape;159;p16" title="획득 포인트"/>
          <p:cNvPicPr preferRelativeResize="0"/>
          <p:nvPr/>
        </p:nvPicPr>
        <p:blipFill>
          <a:blip r:embed="rId9">
            <a:alphaModFix/>
          </a:blip>
          <a:stretch>
            <a:fillRect/>
          </a:stretch>
        </p:blipFill>
        <p:spPr>
          <a:xfrm>
            <a:off x="12415975" y="92400"/>
            <a:ext cx="1542225" cy="1544949"/>
          </a:xfrm>
          <a:prstGeom prst="rect">
            <a:avLst/>
          </a:prstGeom>
          <a:noFill/>
          <a:ln>
            <a:noFill/>
          </a:ln>
        </p:spPr>
      </p:pic>
      <p:pic>
        <p:nvPicPr>
          <p:cNvPr id="160" name="Google Shape;160;p16" title="획득 포인트"/>
          <p:cNvPicPr preferRelativeResize="0"/>
          <p:nvPr/>
        </p:nvPicPr>
        <p:blipFill>
          <a:blip r:embed="rId10">
            <a:alphaModFix/>
          </a:blip>
          <a:stretch>
            <a:fillRect/>
          </a:stretch>
        </p:blipFill>
        <p:spPr>
          <a:xfrm>
            <a:off x="10285775" y="774525"/>
            <a:ext cx="1629501" cy="1676026"/>
          </a:xfrm>
          <a:prstGeom prst="rect">
            <a:avLst/>
          </a:prstGeom>
          <a:noFill/>
          <a:ln>
            <a:noFill/>
          </a:ln>
        </p:spPr>
      </p:pic>
      <p:pic>
        <p:nvPicPr>
          <p:cNvPr id="161" name="Google Shape;161;p16" title="획득 포인트"/>
          <p:cNvPicPr preferRelativeResize="0"/>
          <p:nvPr/>
        </p:nvPicPr>
        <p:blipFill>
          <a:blip r:embed="rId11">
            <a:alphaModFix/>
          </a:blip>
          <a:stretch>
            <a:fillRect/>
          </a:stretch>
        </p:blipFill>
        <p:spPr>
          <a:xfrm>
            <a:off x="244675" y="1716958"/>
            <a:ext cx="2557200" cy="1325674"/>
          </a:xfrm>
          <a:prstGeom prst="rect">
            <a:avLst/>
          </a:prstGeom>
          <a:noFill/>
          <a:ln>
            <a:noFill/>
          </a:ln>
        </p:spPr>
      </p:pic>
      <p:sp>
        <p:nvSpPr>
          <p:cNvPr id="162" name="Google Shape;162;p16"/>
          <p:cNvSpPr txBox="1"/>
          <p:nvPr/>
        </p:nvSpPr>
        <p:spPr>
          <a:xfrm>
            <a:off x="4009487" y="-982800"/>
            <a:ext cx="20709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중소,중견기업 스마트제조 도입 현황</a:t>
            </a:r>
            <a:endParaRPr sz="1800">
              <a:solidFill>
                <a:schemeClr val="dk2"/>
              </a:solidFill>
            </a:endParaRPr>
          </a:p>
        </p:txBody>
      </p:sp>
      <p:sp>
        <p:nvSpPr>
          <p:cNvPr id="163" name="Google Shape;163;p16"/>
          <p:cNvSpPr txBox="1"/>
          <p:nvPr/>
        </p:nvSpPr>
        <p:spPr>
          <a:xfrm>
            <a:off x="6897562" y="-1128887"/>
            <a:ext cx="20709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제조 데이터,AI 활용 부족</a:t>
            </a:r>
            <a:endParaRPr sz="1800">
              <a:solidFill>
                <a:schemeClr val="dk2"/>
              </a:solidFill>
            </a:endParaRPr>
          </a:p>
        </p:txBody>
      </p:sp>
      <p:sp>
        <p:nvSpPr>
          <p:cNvPr id="164" name="Google Shape;164;p16"/>
          <p:cNvSpPr txBox="1"/>
          <p:nvPr/>
        </p:nvSpPr>
        <p:spPr>
          <a:xfrm>
            <a:off x="230150" y="3179722"/>
            <a:ext cx="2623200" cy="82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Char char="●"/>
            </a:pPr>
            <a:r>
              <a:rPr lang="ko" sz="1200">
                <a:solidFill>
                  <a:schemeClr val="dk2"/>
                </a:solidFill>
              </a:rPr>
              <a:t>연평균 12.2%</a:t>
            </a:r>
            <a:r>
              <a:rPr b="1" lang="ko" sz="1200">
                <a:solidFill>
                  <a:schemeClr val="dk2"/>
                </a:solidFill>
              </a:rPr>
              <a:t> </a:t>
            </a:r>
            <a:r>
              <a:rPr lang="ko" sz="1200">
                <a:solidFill>
                  <a:schemeClr val="dk2"/>
                </a:solidFill>
              </a:rPr>
              <a:t>성장, 2030년 320억 달러 규모</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ko" sz="1200">
                <a:solidFill>
                  <a:schemeClr val="dk2"/>
                </a:solidFill>
              </a:rPr>
              <a:t>정부 지원 정책 및 관련 법률 제정 </a:t>
            </a:r>
            <a:endParaRPr sz="1200">
              <a:solidFill>
                <a:schemeClr val="dk2"/>
              </a:solidFill>
            </a:endParaRPr>
          </a:p>
        </p:txBody>
      </p:sp>
      <p:sp>
        <p:nvSpPr>
          <p:cNvPr id="165" name="Google Shape;165;p16"/>
          <p:cNvSpPr txBox="1"/>
          <p:nvPr/>
        </p:nvSpPr>
        <p:spPr>
          <a:xfrm>
            <a:off x="244675" y="-49510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50">
                <a:solidFill>
                  <a:srgbClr val="333333"/>
                </a:solidFill>
              </a:rPr>
              <a:t>「중소기업 스마트제조혁신 촉진에 관한 법률」 제7조</a:t>
            </a:r>
            <a:endParaRPr/>
          </a:p>
        </p:txBody>
      </p:sp>
      <p:sp>
        <p:nvSpPr>
          <p:cNvPr id="166" name="Google Shape;166;p16"/>
          <p:cNvSpPr txBox="1"/>
          <p:nvPr/>
        </p:nvSpPr>
        <p:spPr>
          <a:xfrm>
            <a:off x="3507904" y="5755200"/>
            <a:ext cx="2766000" cy="82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ko">
                <a:solidFill>
                  <a:schemeClr val="dk2"/>
                </a:solidFill>
              </a:rPr>
              <a:t>- 제조데이터를 수집하는 기업 중 실제 데이터를 분석하는 기업은 약 52% 불과하며, 제조 AI를 도입한 기업은 0.1%에 불과</a:t>
            </a:r>
            <a:endParaRPr>
              <a:solidFill>
                <a:schemeClr val="dk2"/>
              </a:solidFill>
            </a:endParaRPr>
          </a:p>
          <a:p>
            <a:pPr indent="-317500" lvl="0" marL="457200" rtl="0" algn="l">
              <a:spcBef>
                <a:spcPts val="0"/>
              </a:spcBef>
              <a:spcAft>
                <a:spcPts val="0"/>
              </a:spcAft>
              <a:buClr>
                <a:schemeClr val="dk2"/>
              </a:buClr>
              <a:buSzPts val="1400"/>
              <a:buChar char="●"/>
            </a:pPr>
            <a:r>
              <a:rPr lang="ko">
                <a:solidFill>
                  <a:schemeClr val="dk2"/>
                </a:solidFill>
              </a:rPr>
              <a:t>- 중소,중견 기업 대상으로 수집된 데이터 활용 및 AI 도입을 도울 수 있는 솔루션 필요</a:t>
            </a:r>
            <a:endParaRPr>
              <a:solidFill>
                <a:schemeClr val="dk2"/>
              </a:solidFill>
            </a:endParaRPr>
          </a:p>
        </p:txBody>
      </p:sp>
      <p:sp>
        <p:nvSpPr>
          <p:cNvPr id="167" name="Google Shape;167;p16"/>
          <p:cNvSpPr txBox="1"/>
          <p:nvPr>
            <p:ph type="title"/>
          </p:nvPr>
        </p:nvSpPr>
        <p:spPr>
          <a:xfrm>
            <a:off x="311700" y="734675"/>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기초 수준의 기술은 확산되고 있는 추세이지만, 데이터 기반 품질보증은 실행되지 않음</a:t>
            </a:r>
            <a:endParaRPr sz="1100">
              <a:latin typeface="Lato"/>
              <a:ea typeface="Lato"/>
              <a:cs typeface="Lato"/>
              <a:sym typeface="Lato"/>
            </a:endParaRPr>
          </a:p>
        </p:txBody>
      </p:sp>
      <p:sp>
        <p:nvSpPr>
          <p:cNvPr id="168" name="Google Shape;168;p16"/>
          <p:cNvSpPr txBox="1"/>
          <p:nvPr>
            <p:ph type="title"/>
          </p:nvPr>
        </p:nvSpPr>
        <p:spPr>
          <a:xfrm>
            <a:off x="311700" y="239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시장 분석</a:t>
            </a:r>
            <a:endParaRPr b="1">
              <a:latin typeface="Lato"/>
              <a:ea typeface="Lato"/>
              <a:cs typeface="Lato"/>
              <a:sym typeface="Lato"/>
            </a:endParaRPr>
          </a:p>
        </p:txBody>
      </p:sp>
      <p:grpSp>
        <p:nvGrpSpPr>
          <p:cNvPr id="169" name="Google Shape;169;p16"/>
          <p:cNvGrpSpPr/>
          <p:nvPr/>
        </p:nvGrpSpPr>
        <p:grpSpPr>
          <a:xfrm>
            <a:off x="3680886" y="80525"/>
            <a:ext cx="5376235" cy="292457"/>
            <a:chOff x="43957" y="4798330"/>
            <a:chExt cx="7549832" cy="403500"/>
          </a:xfrm>
        </p:grpSpPr>
        <p:sp>
          <p:nvSpPr>
            <p:cNvPr id="170" name="Google Shape;170;p16"/>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accent3"/>
                  </a:solidFill>
                  <a:latin typeface="Lato"/>
                  <a:ea typeface="Lato"/>
                  <a:cs typeface="Lato"/>
                  <a:sym typeface="Lato"/>
                </a:rPr>
                <a:t>1. Introduction</a:t>
              </a:r>
              <a:endParaRPr sz="700">
                <a:solidFill>
                  <a:schemeClr val="accent3"/>
                </a:solidFill>
                <a:latin typeface="Lato"/>
                <a:ea typeface="Lato"/>
                <a:cs typeface="Lato"/>
                <a:sym typeface="Lato"/>
              </a:endParaRPr>
            </a:p>
          </p:txBody>
        </p:sp>
        <p:sp>
          <p:nvSpPr>
            <p:cNvPr id="171" name="Google Shape;171;p16"/>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00338D"/>
                  </a:solidFill>
                  <a:latin typeface="Lato"/>
                  <a:ea typeface="Lato"/>
                  <a:cs typeface="Lato"/>
                  <a:sym typeface="Lato"/>
                </a:rPr>
                <a:t>2. Executive Summary</a:t>
              </a:r>
              <a:endParaRPr sz="700">
                <a:solidFill>
                  <a:srgbClr val="00338D"/>
                </a:solidFill>
                <a:latin typeface="Lato"/>
                <a:ea typeface="Lato"/>
                <a:cs typeface="Lato"/>
                <a:sym typeface="Lato"/>
              </a:endParaRPr>
            </a:p>
          </p:txBody>
        </p:sp>
        <p:sp>
          <p:nvSpPr>
            <p:cNvPr id="172" name="Google Shape;172;p16"/>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3. 솔루션 개요</a:t>
              </a:r>
              <a:endParaRPr sz="700">
                <a:solidFill>
                  <a:schemeClr val="dk2"/>
                </a:solidFill>
                <a:latin typeface="Lato"/>
                <a:ea typeface="Lato"/>
                <a:cs typeface="Lato"/>
                <a:sym typeface="Lato"/>
              </a:endParaRPr>
            </a:p>
          </p:txBody>
        </p:sp>
        <p:sp>
          <p:nvSpPr>
            <p:cNvPr id="173" name="Google Shape;173;p16"/>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4. 솔루션 운영 구조</a:t>
              </a:r>
              <a:endParaRPr sz="700">
                <a:solidFill>
                  <a:schemeClr val="dk2"/>
                </a:solidFill>
                <a:latin typeface="Lato"/>
                <a:ea typeface="Lato"/>
                <a:cs typeface="Lato"/>
                <a:sym typeface="Lato"/>
              </a:endParaRPr>
            </a:p>
          </p:txBody>
        </p:sp>
        <p:sp>
          <p:nvSpPr>
            <p:cNvPr id="174" name="Google Shape;174;p16"/>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175" name="Google Shape;175;p16"/>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176" name="Google Shape;176;p16"/>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177" name="Google Shape;177;p16"/>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178" name="Google Shape;178;p16"/>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179" name="Google Shape;179;p16"/>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180" name="Google Shape;180;p16"/>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sp>
        <p:nvSpPr>
          <p:cNvPr id="181" name="Google Shape;181;p16"/>
          <p:cNvSpPr txBox="1"/>
          <p:nvPr/>
        </p:nvSpPr>
        <p:spPr>
          <a:xfrm>
            <a:off x="3072000" y="5349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2"/>
                </a:solidFill>
              </a:rPr>
              <a:t>공장 보유 중소, 중견 기업 대상 실태조사</a:t>
            </a:r>
            <a:endParaRPr/>
          </a:p>
        </p:txBody>
      </p:sp>
      <p:sp>
        <p:nvSpPr>
          <p:cNvPr id="182" name="Google Shape;182;p16"/>
          <p:cNvSpPr txBox="1"/>
          <p:nvPr/>
        </p:nvSpPr>
        <p:spPr>
          <a:xfrm>
            <a:off x="1828525" y="2871025"/>
            <a:ext cx="1342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
                <a:solidFill>
                  <a:schemeClr val="dk2"/>
                </a:solidFill>
              </a:rPr>
              <a:t>출처: 정보통신산업진흥원</a:t>
            </a:r>
            <a:r>
              <a:rPr lang="ko" sz="500">
                <a:solidFill>
                  <a:schemeClr val="dk2"/>
                </a:solidFill>
              </a:rPr>
              <a:t>(2022)</a:t>
            </a:r>
            <a:endParaRPr sz="500">
              <a:solidFill>
                <a:schemeClr val="dk2"/>
              </a:solidFill>
            </a:endParaRPr>
          </a:p>
        </p:txBody>
      </p:sp>
      <p:sp>
        <p:nvSpPr>
          <p:cNvPr id="183" name="Google Shape;183;p16"/>
          <p:cNvSpPr/>
          <p:nvPr/>
        </p:nvSpPr>
        <p:spPr>
          <a:xfrm>
            <a:off x="440200" y="1205463"/>
            <a:ext cx="2240100" cy="292500"/>
          </a:xfrm>
          <a:prstGeom prst="roundRect">
            <a:avLst>
              <a:gd fmla="val 16667" name="adj"/>
            </a:avLst>
          </a:prstGeom>
          <a:solidFill>
            <a:srgbClr val="0034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latin typeface="Lato"/>
                <a:ea typeface="Lato"/>
                <a:cs typeface="Lato"/>
                <a:sym typeface="Lato"/>
              </a:rPr>
              <a:t>국내시장 성장</a:t>
            </a:r>
            <a:endParaRPr>
              <a:solidFill>
                <a:schemeClr val="lt1"/>
              </a:solidFill>
              <a:latin typeface="Lato"/>
              <a:ea typeface="Lato"/>
              <a:cs typeface="Lato"/>
              <a:sym typeface="Lato"/>
            </a:endParaRPr>
          </a:p>
        </p:txBody>
      </p:sp>
      <p:sp>
        <p:nvSpPr>
          <p:cNvPr id="184" name="Google Shape;184;p16"/>
          <p:cNvSpPr/>
          <p:nvPr/>
        </p:nvSpPr>
        <p:spPr>
          <a:xfrm>
            <a:off x="6381638" y="1184481"/>
            <a:ext cx="2240100" cy="292500"/>
          </a:xfrm>
          <a:prstGeom prst="roundRect">
            <a:avLst>
              <a:gd fmla="val 16667" name="adj"/>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latin typeface="Lato"/>
                <a:ea typeface="Lato"/>
                <a:cs typeface="Lato"/>
                <a:sym typeface="Lato"/>
              </a:rPr>
              <a:t>데이터, AI 활용 부족</a:t>
            </a:r>
            <a:endParaRPr>
              <a:solidFill>
                <a:schemeClr val="lt1"/>
              </a:solidFill>
              <a:latin typeface="Lato"/>
              <a:ea typeface="Lato"/>
              <a:cs typeface="Lato"/>
              <a:sym typeface="Lato"/>
            </a:endParaRPr>
          </a:p>
        </p:txBody>
      </p:sp>
      <p:sp>
        <p:nvSpPr>
          <p:cNvPr id="185" name="Google Shape;185;p16"/>
          <p:cNvSpPr/>
          <p:nvPr/>
        </p:nvSpPr>
        <p:spPr>
          <a:xfrm>
            <a:off x="3410929" y="1190108"/>
            <a:ext cx="2240100" cy="292500"/>
          </a:xfrm>
          <a:prstGeom prst="roundRect">
            <a:avLst>
              <a:gd fmla="val 16667" name="adj"/>
            </a:avLst>
          </a:prstGeom>
          <a:solidFill>
            <a:srgbClr val="0030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latin typeface="Lato"/>
                <a:ea typeface="Lato"/>
                <a:cs typeface="Lato"/>
                <a:sym typeface="Lato"/>
              </a:rPr>
              <a:t>기초 수준의 기술</a:t>
            </a:r>
            <a:endParaRPr>
              <a:solidFill>
                <a:schemeClr val="lt1"/>
              </a:solidFill>
              <a:latin typeface="Lato"/>
              <a:ea typeface="Lato"/>
              <a:cs typeface="Lato"/>
              <a:sym typeface="Lato"/>
            </a:endParaRPr>
          </a:p>
        </p:txBody>
      </p:sp>
      <p:sp>
        <p:nvSpPr>
          <p:cNvPr id="186" name="Google Shape;186;p16"/>
          <p:cNvSpPr txBox="1"/>
          <p:nvPr/>
        </p:nvSpPr>
        <p:spPr>
          <a:xfrm>
            <a:off x="3064725" y="3153553"/>
            <a:ext cx="2766000" cy="1230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Char char="●"/>
            </a:pPr>
            <a:r>
              <a:rPr lang="ko" sz="1200">
                <a:solidFill>
                  <a:schemeClr val="dk2"/>
                </a:solidFill>
              </a:rPr>
              <a:t>필요성에 대한 인식</a:t>
            </a:r>
            <a:r>
              <a:rPr lang="ko" sz="1000">
                <a:solidFill>
                  <a:schemeClr val="dk2"/>
                </a:solidFill>
              </a:rPr>
              <a:t>(26.5%)</a:t>
            </a:r>
            <a:r>
              <a:rPr lang="ko" sz="1200">
                <a:solidFill>
                  <a:schemeClr val="dk2"/>
                </a:solidFill>
              </a:rPr>
              <a:t> 대비 낮은 수준의 도입률	</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ko" sz="1200">
                <a:solidFill>
                  <a:schemeClr val="dk2"/>
                </a:solidFill>
              </a:rPr>
              <a:t>기술 도입 수준은 기초 수준</a:t>
            </a:r>
            <a:r>
              <a:rPr lang="ko" sz="1000">
                <a:solidFill>
                  <a:schemeClr val="dk2"/>
                </a:solidFill>
              </a:rPr>
              <a:t>(생산정보 디지털화 및 생산이력 관리)</a:t>
            </a:r>
            <a:endParaRPr sz="1200">
              <a:solidFill>
                <a:schemeClr val="dk2"/>
              </a:solidFill>
            </a:endParaRPr>
          </a:p>
        </p:txBody>
      </p:sp>
      <p:pic>
        <p:nvPicPr>
          <p:cNvPr id="187" name="Google Shape;187;p16" title="pngwing.com (2).png"/>
          <p:cNvPicPr preferRelativeResize="0"/>
          <p:nvPr/>
        </p:nvPicPr>
        <p:blipFill>
          <a:blip r:embed="rId12">
            <a:alphaModFix/>
          </a:blip>
          <a:stretch>
            <a:fillRect/>
          </a:stretch>
        </p:blipFill>
        <p:spPr>
          <a:xfrm>
            <a:off x="8211066" y="2526926"/>
            <a:ext cx="400200" cy="400200"/>
          </a:xfrm>
          <a:prstGeom prst="rect">
            <a:avLst/>
          </a:prstGeom>
          <a:noFill/>
          <a:ln>
            <a:noFill/>
          </a:ln>
        </p:spPr>
      </p:pic>
      <p:pic>
        <p:nvPicPr>
          <p:cNvPr id="188" name="Google Shape;188;p16" title="115746_data_icon.png"/>
          <p:cNvPicPr preferRelativeResize="0"/>
          <p:nvPr/>
        </p:nvPicPr>
        <p:blipFill>
          <a:blip r:embed="rId13">
            <a:alphaModFix/>
          </a:blip>
          <a:stretch>
            <a:fillRect/>
          </a:stretch>
        </p:blipFill>
        <p:spPr>
          <a:xfrm>
            <a:off x="6437617" y="2210046"/>
            <a:ext cx="679200" cy="679200"/>
          </a:xfrm>
          <a:prstGeom prst="rect">
            <a:avLst/>
          </a:prstGeom>
          <a:noFill/>
          <a:ln>
            <a:noFill/>
          </a:ln>
        </p:spPr>
      </p:pic>
      <p:pic>
        <p:nvPicPr>
          <p:cNvPr id="189" name="Google Shape;189;p16" title="analysis_increase_increasing_chart_data_icon_148380.png"/>
          <p:cNvPicPr preferRelativeResize="0"/>
          <p:nvPr/>
        </p:nvPicPr>
        <p:blipFill>
          <a:blip r:embed="rId14">
            <a:alphaModFix/>
          </a:blip>
          <a:stretch>
            <a:fillRect/>
          </a:stretch>
        </p:blipFill>
        <p:spPr>
          <a:xfrm>
            <a:off x="7450345" y="2397873"/>
            <a:ext cx="509485" cy="486600"/>
          </a:xfrm>
          <a:prstGeom prst="rect">
            <a:avLst/>
          </a:prstGeom>
          <a:noFill/>
          <a:ln>
            <a:noFill/>
          </a:ln>
        </p:spPr>
      </p:pic>
      <p:sp>
        <p:nvSpPr>
          <p:cNvPr id="190" name="Google Shape;190;p16"/>
          <p:cNvSpPr txBox="1"/>
          <p:nvPr/>
        </p:nvSpPr>
        <p:spPr>
          <a:xfrm>
            <a:off x="6208575" y="3102209"/>
            <a:ext cx="2623200" cy="82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Char char="●"/>
            </a:pPr>
            <a:r>
              <a:rPr lang="ko" sz="1200">
                <a:solidFill>
                  <a:schemeClr val="dk2"/>
                </a:solidFill>
              </a:rPr>
              <a:t>분석 시스템으로 연결되는 파이프라인 부족</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ko" sz="1200">
                <a:solidFill>
                  <a:schemeClr val="dk2"/>
                </a:solidFill>
              </a:rPr>
              <a:t>기업 규모가 작을수록 사실상 </a:t>
            </a:r>
            <a:r>
              <a:rPr b="1" lang="ko" sz="1200">
                <a:solidFill>
                  <a:schemeClr val="dk2"/>
                </a:solidFill>
              </a:rPr>
              <a:t>실질적 품질보증 시스템은 전무</a:t>
            </a:r>
            <a:endParaRPr sz="1200">
              <a:solidFill>
                <a:schemeClr val="dk2"/>
              </a:solidFill>
            </a:endParaRPr>
          </a:p>
        </p:txBody>
      </p:sp>
      <p:sp>
        <p:nvSpPr>
          <p:cNvPr id="191" name="Google Shape;191;p16"/>
          <p:cNvSpPr txBox="1"/>
          <p:nvPr/>
        </p:nvSpPr>
        <p:spPr>
          <a:xfrm>
            <a:off x="6459129" y="1833121"/>
            <a:ext cx="991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2"/>
                </a:solidFill>
                <a:latin typeface="Lato"/>
                <a:ea typeface="Lato"/>
                <a:cs typeface="Lato"/>
                <a:sym typeface="Lato"/>
              </a:rPr>
              <a:t>92.4%</a:t>
            </a:r>
            <a:endParaRPr>
              <a:solidFill>
                <a:schemeClr val="dk2"/>
              </a:solidFill>
              <a:latin typeface="Lato"/>
              <a:ea typeface="Lato"/>
              <a:cs typeface="Lato"/>
              <a:sym typeface="Lato"/>
            </a:endParaRPr>
          </a:p>
        </p:txBody>
      </p:sp>
      <p:sp>
        <p:nvSpPr>
          <p:cNvPr id="192" name="Google Shape;192;p16"/>
          <p:cNvSpPr txBox="1"/>
          <p:nvPr/>
        </p:nvSpPr>
        <p:spPr>
          <a:xfrm>
            <a:off x="7398354" y="2004951"/>
            <a:ext cx="991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2"/>
                </a:solidFill>
                <a:latin typeface="Lato"/>
                <a:ea typeface="Lato"/>
                <a:cs typeface="Lato"/>
                <a:sym typeface="Lato"/>
              </a:rPr>
              <a:t>68.3</a:t>
            </a:r>
            <a:r>
              <a:rPr lang="ko" sz="1200">
                <a:solidFill>
                  <a:schemeClr val="dk2"/>
                </a:solidFill>
                <a:latin typeface="Lato"/>
                <a:ea typeface="Lato"/>
                <a:cs typeface="Lato"/>
                <a:sym typeface="Lato"/>
              </a:rPr>
              <a:t>%</a:t>
            </a:r>
            <a:endParaRPr sz="1200">
              <a:solidFill>
                <a:schemeClr val="dk2"/>
              </a:solidFill>
              <a:latin typeface="Lato"/>
              <a:ea typeface="Lato"/>
              <a:cs typeface="Lato"/>
              <a:sym typeface="Lato"/>
            </a:endParaRPr>
          </a:p>
        </p:txBody>
      </p:sp>
      <p:sp>
        <p:nvSpPr>
          <p:cNvPr id="193" name="Google Shape;193;p16"/>
          <p:cNvSpPr txBox="1"/>
          <p:nvPr/>
        </p:nvSpPr>
        <p:spPr>
          <a:xfrm>
            <a:off x="8185329" y="2282839"/>
            <a:ext cx="991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0.6</a:t>
            </a:r>
            <a:r>
              <a:rPr lang="ko" sz="1000">
                <a:solidFill>
                  <a:schemeClr val="dk2"/>
                </a:solidFill>
                <a:latin typeface="Lato"/>
                <a:ea typeface="Lato"/>
                <a:cs typeface="Lato"/>
                <a:sym typeface="Lato"/>
              </a:rPr>
              <a:t>%</a:t>
            </a:r>
            <a:endParaRPr sz="1000">
              <a:solidFill>
                <a:schemeClr val="dk2"/>
              </a:solidFill>
              <a:latin typeface="Lato"/>
              <a:ea typeface="Lato"/>
              <a:cs typeface="Lato"/>
              <a:sym typeface="Lato"/>
            </a:endParaRPr>
          </a:p>
        </p:txBody>
      </p:sp>
      <p:sp>
        <p:nvSpPr>
          <p:cNvPr id="194" name="Google Shape;194;p16"/>
          <p:cNvSpPr txBox="1"/>
          <p:nvPr>
            <p:ph type="title"/>
          </p:nvPr>
        </p:nvSpPr>
        <p:spPr>
          <a:xfrm>
            <a:off x="440200" y="4505638"/>
            <a:ext cx="8520600" cy="2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ko" sz="1200">
                <a:latin typeface="Lato"/>
                <a:ea typeface="Lato"/>
                <a:cs typeface="Lato"/>
                <a:sym typeface="Lato"/>
              </a:rPr>
              <a:t>기술과 데이터 인프라는 확산되었지만, 이를 </a:t>
            </a:r>
            <a:r>
              <a:rPr b="1" i="1" lang="ko" sz="1200">
                <a:latin typeface="Lato"/>
                <a:ea typeface="Lato"/>
                <a:cs typeface="Lato"/>
                <a:sym typeface="Lato"/>
              </a:rPr>
              <a:t>실행 가능한 품질보증 체계</a:t>
            </a:r>
            <a:r>
              <a:rPr i="1" lang="ko" sz="1200">
                <a:latin typeface="Lato"/>
                <a:ea typeface="Lato"/>
                <a:cs typeface="Lato"/>
                <a:sym typeface="Lato"/>
              </a:rPr>
              <a:t>로 </a:t>
            </a:r>
            <a:r>
              <a:rPr b="1" i="1" lang="ko" sz="1200">
                <a:latin typeface="Lato"/>
                <a:ea typeface="Lato"/>
                <a:cs typeface="Lato"/>
                <a:sym typeface="Lato"/>
              </a:rPr>
              <a:t>전환하지 못한 공백</a:t>
            </a:r>
            <a:r>
              <a:rPr i="1" lang="ko" sz="1200">
                <a:latin typeface="Lato"/>
                <a:ea typeface="Lato"/>
                <a:cs typeface="Lato"/>
                <a:sym typeface="Lato"/>
              </a:rPr>
              <a:t>이 존재하며,</a:t>
            </a:r>
            <a:endParaRPr i="1" sz="1200">
              <a:latin typeface="Lato"/>
              <a:ea typeface="Lato"/>
              <a:cs typeface="Lato"/>
              <a:sym typeface="Lato"/>
            </a:endParaRPr>
          </a:p>
          <a:p>
            <a:pPr indent="0" lvl="0" marL="0" rtl="0" algn="ctr">
              <a:spcBef>
                <a:spcPts val="0"/>
              </a:spcBef>
              <a:spcAft>
                <a:spcPts val="0"/>
              </a:spcAft>
              <a:buSzPts val="990"/>
              <a:buNone/>
            </a:pPr>
            <a:r>
              <a:rPr b="1" i="1" lang="ko" sz="1200">
                <a:latin typeface="Lato"/>
                <a:ea typeface="Lato"/>
                <a:cs typeface="Lato"/>
                <a:sym typeface="Lato"/>
              </a:rPr>
              <a:t>품질보증 시스템의 수요</a:t>
            </a:r>
            <a:r>
              <a:rPr i="1" lang="ko" sz="1200">
                <a:latin typeface="Lato"/>
                <a:ea typeface="Lato"/>
                <a:cs typeface="Lato"/>
                <a:sym typeface="Lato"/>
              </a:rPr>
              <a:t>는 스마트제조 고도화와 함께 가속화될 것으로 예측됨</a:t>
            </a:r>
            <a:endParaRPr i="1" sz="1200">
              <a:latin typeface="Lato"/>
              <a:ea typeface="Lato"/>
              <a:cs typeface="Lato"/>
              <a:sym typeface="Lato"/>
            </a:endParaRPr>
          </a:p>
        </p:txBody>
      </p:sp>
      <p:cxnSp>
        <p:nvCxnSpPr>
          <p:cNvPr id="195" name="Google Shape;195;p16"/>
          <p:cNvCxnSpPr/>
          <p:nvPr/>
        </p:nvCxnSpPr>
        <p:spPr>
          <a:xfrm>
            <a:off x="3032713" y="1356763"/>
            <a:ext cx="25800" cy="312060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16"/>
          <p:cNvCxnSpPr/>
          <p:nvPr/>
        </p:nvCxnSpPr>
        <p:spPr>
          <a:xfrm>
            <a:off x="6093288" y="1356763"/>
            <a:ext cx="25800" cy="3120600"/>
          </a:xfrm>
          <a:prstGeom prst="straightConnector1">
            <a:avLst/>
          </a:prstGeom>
          <a:noFill/>
          <a:ln cap="flat" cmpd="sng" w="9525">
            <a:solidFill>
              <a:schemeClr val="dk2"/>
            </a:solidFill>
            <a:prstDash val="solid"/>
            <a:round/>
            <a:headEnd len="med" w="med" type="none"/>
            <a:tailEnd len="med" w="med" type="none"/>
          </a:ln>
        </p:spPr>
      </p:cxnSp>
      <p:sp>
        <p:nvSpPr>
          <p:cNvPr id="197" name="Google Shape;197;p16"/>
          <p:cNvSpPr txBox="1"/>
          <p:nvPr/>
        </p:nvSpPr>
        <p:spPr>
          <a:xfrm>
            <a:off x="6286142" y="1666375"/>
            <a:ext cx="15423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rPr>
              <a:t>제조 데이터 수집 </a:t>
            </a:r>
            <a:endParaRPr sz="1000">
              <a:solidFill>
                <a:schemeClr val="dk2"/>
              </a:solidFill>
            </a:endParaRPr>
          </a:p>
        </p:txBody>
      </p:sp>
      <p:sp>
        <p:nvSpPr>
          <p:cNvPr id="198" name="Google Shape;198;p16"/>
          <p:cNvSpPr txBox="1"/>
          <p:nvPr/>
        </p:nvSpPr>
        <p:spPr>
          <a:xfrm>
            <a:off x="7288042" y="1850442"/>
            <a:ext cx="15423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rPr>
              <a:t>데이터 </a:t>
            </a:r>
            <a:r>
              <a:rPr lang="ko" sz="1000">
                <a:solidFill>
                  <a:schemeClr val="dk2"/>
                </a:solidFill>
              </a:rPr>
              <a:t>활용</a:t>
            </a:r>
            <a:endParaRPr sz="1000">
              <a:solidFill>
                <a:schemeClr val="dk2"/>
              </a:solidFill>
            </a:endParaRPr>
          </a:p>
        </p:txBody>
      </p:sp>
      <p:sp>
        <p:nvSpPr>
          <p:cNvPr id="199" name="Google Shape;199;p16"/>
          <p:cNvSpPr txBox="1"/>
          <p:nvPr/>
        </p:nvSpPr>
        <p:spPr>
          <a:xfrm>
            <a:off x="8023242" y="2134101"/>
            <a:ext cx="15423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rPr>
              <a:t>제조AI 도입</a:t>
            </a:r>
            <a:endParaRPr sz="1000">
              <a:solidFill>
                <a:schemeClr val="dk2"/>
              </a:solidFill>
            </a:endParaRPr>
          </a:p>
        </p:txBody>
      </p:sp>
      <p:sp>
        <p:nvSpPr>
          <p:cNvPr id="200" name="Google Shape;200;p16"/>
          <p:cNvSpPr txBox="1"/>
          <p:nvPr/>
        </p:nvSpPr>
        <p:spPr>
          <a:xfrm>
            <a:off x="5147626" y="2319343"/>
            <a:ext cx="991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solidFill>
                  <a:schemeClr val="lt1"/>
                </a:solidFill>
                <a:latin typeface="Lato"/>
                <a:ea typeface="Lato"/>
                <a:cs typeface="Lato"/>
                <a:sym typeface="Lato"/>
              </a:rPr>
              <a:t>       기초</a:t>
            </a:r>
            <a:endParaRPr b="1" sz="1000">
              <a:solidFill>
                <a:schemeClr val="lt1"/>
              </a:solidFill>
              <a:latin typeface="Lato"/>
              <a:ea typeface="Lato"/>
              <a:cs typeface="Lato"/>
              <a:sym typeface="Lato"/>
            </a:endParaRPr>
          </a:p>
          <a:p>
            <a:pPr indent="0" lvl="0" marL="0" rtl="0" algn="l">
              <a:spcBef>
                <a:spcPts val="0"/>
              </a:spcBef>
              <a:spcAft>
                <a:spcPts val="0"/>
              </a:spcAft>
              <a:buNone/>
            </a:pPr>
            <a:r>
              <a:rPr b="1" lang="ko" sz="1200">
                <a:solidFill>
                  <a:schemeClr val="lt1"/>
                </a:solidFill>
                <a:latin typeface="Lato"/>
                <a:ea typeface="Lato"/>
                <a:cs typeface="Lato"/>
                <a:sym typeface="Lato"/>
              </a:rPr>
              <a:t>75.5</a:t>
            </a:r>
            <a:r>
              <a:rPr b="1" lang="ko" sz="1200">
                <a:solidFill>
                  <a:schemeClr val="lt1"/>
                </a:solidFill>
                <a:latin typeface="Lato"/>
                <a:ea typeface="Lato"/>
                <a:cs typeface="Lato"/>
                <a:sym typeface="Lato"/>
              </a:rPr>
              <a:t>%</a:t>
            </a:r>
            <a:endParaRPr b="1" sz="1200">
              <a:solidFill>
                <a:schemeClr val="lt1"/>
              </a:solidFill>
              <a:latin typeface="Lato"/>
              <a:ea typeface="Lato"/>
              <a:cs typeface="Lato"/>
              <a:sym typeface="Lato"/>
            </a:endParaRPr>
          </a:p>
        </p:txBody>
      </p:sp>
      <p:sp>
        <p:nvSpPr>
          <p:cNvPr id="201" name="Google Shape;201;p16"/>
          <p:cNvSpPr txBox="1"/>
          <p:nvPr/>
        </p:nvSpPr>
        <p:spPr>
          <a:xfrm>
            <a:off x="3611742" y="2060137"/>
            <a:ext cx="991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900">
                <a:solidFill>
                  <a:schemeClr val="lt1"/>
                </a:solidFill>
                <a:latin typeface="Lato"/>
                <a:ea typeface="Lato"/>
                <a:cs typeface="Lato"/>
                <a:sym typeface="Lato"/>
              </a:rPr>
              <a:t>19.5%</a:t>
            </a:r>
            <a:endParaRPr b="1" sz="900">
              <a:solidFill>
                <a:schemeClr val="lt1"/>
              </a:solidFill>
              <a:latin typeface="Lato"/>
              <a:ea typeface="Lato"/>
              <a:cs typeface="Lato"/>
              <a:sym typeface="Lato"/>
            </a:endParaRPr>
          </a:p>
        </p:txBody>
      </p:sp>
      <p:sp>
        <p:nvSpPr>
          <p:cNvPr id="202" name="Google Shape;202;p16"/>
          <p:cNvSpPr txBox="1"/>
          <p:nvPr/>
        </p:nvSpPr>
        <p:spPr>
          <a:xfrm>
            <a:off x="459627" y="1617100"/>
            <a:ext cx="19968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스마트제조 국내시장 규모</a:t>
            </a:r>
            <a:endParaRPr sz="1000">
              <a:solidFill>
                <a:schemeClr val="dk2"/>
              </a:solidFill>
              <a:latin typeface="Lato"/>
              <a:ea typeface="Lato"/>
              <a:cs typeface="Lato"/>
              <a:sym typeface="Lato"/>
            </a:endParaRPr>
          </a:p>
        </p:txBody>
      </p:sp>
      <p:sp>
        <p:nvSpPr>
          <p:cNvPr id="203" name="Google Shape;203;p16"/>
          <p:cNvSpPr txBox="1"/>
          <p:nvPr/>
        </p:nvSpPr>
        <p:spPr>
          <a:xfrm>
            <a:off x="3171352" y="1618525"/>
            <a:ext cx="19968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chemeClr val="dk2"/>
                </a:solidFill>
                <a:latin typeface="Lato"/>
                <a:ea typeface="Lato"/>
                <a:cs typeface="Lato"/>
                <a:sym typeface="Lato"/>
              </a:rPr>
              <a:t>스마트제조 기술 </a:t>
            </a:r>
            <a:endParaRPr sz="800">
              <a:solidFill>
                <a:schemeClr val="dk2"/>
              </a:solidFill>
              <a:latin typeface="Lato"/>
              <a:ea typeface="Lato"/>
              <a:cs typeface="Lato"/>
              <a:sym typeface="Lato"/>
            </a:endParaRPr>
          </a:p>
          <a:p>
            <a:pPr indent="0" lvl="0" marL="0" rtl="0" algn="l">
              <a:spcBef>
                <a:spcPts val="0"/>
              </a:spcBef>
              <a:spcAft>
                <a:spcPts val="0"/>
              </a:spcAft>
              <a:buNone/>
            </a:pPr>
            <a:r>
              <a:rPr lang="ko" sz="800">
                <a:solidFill>
                  <a:schemeClr val="dk2"/>
                </a:solidFill>
                <a:latin typeface="Lato"/>
                <a:ea typeface="Lato"/>
                <a:cs typeface="Lato"/>
                <a:sym typeface="Lato"/>
              </a:rPr>
              <a:t>도입 현황 </a:t>
            </a:r>
            <a:endParaRPr sz="800">
              <a:solidFill>
                <a:schemeClr val="dk2"/>
              </a:solidFill>
              <a:latin typeface="Lato"/>
              <a:ea typeface="Lato"/>
              <a:cs typeface="Lato"/>
              <a:sym typeface="Lato"/>
            </a:endParaRPr>
          </a:p>
        </p:txBody>
      </p:sp>
      <p:sp>
        <p:nvSpPr>
          <p:cNvPr id="204" name="Google Shape;204;p16"/>
          <p:cNvSpPr txBox="1"/>
          <p:nvPr/>
        </p:nvSpPr>
        <p:spPr>
          <a:xfrm>
            <a:off x="4746652" y="1546900"/>
            <a:ext cx="19968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solidFill>
                  <a:schemeClr val="dk2"/>
                </a:solidFill>
                <a:latin typeface="Lato"/>
                <a:ea typeface="Lato"/>
                <a:cs typeface="Lato"/>
                <a:sym typeface="Lato"/>
              </a:rPr>
              <a:t>스마트제조 기술 </a:t>
            </a:r>
            <a:endParaRPr sz="800">
              <a:solidFill>
                <a:schemeClr val="dk2"/>
              </a:solidFill>
              <a:latin typeface="Lato"/>
              <a:ea typeface="Lato"/>
              <a:cs typeface="Lato"/>
              <a:sym typeface="Lato"/>
            </a:endParaRPr>
          </a:p>
          <a:p>
            <a:pPr indent="0" lvl="0" marL="0" rtl="0" algn="l">
              <a:spcBef>
                <a:spcPts val="0"/>
              </a:spcBef>
              <a:spcAft>
                <a:spcPts val="0"/>
              </a:spcAft>
              <a:buNone/>
            </a:pPr>
            <a:r>
              <a:rPr lang="ko" sz="800">
                <a:solidFill>
                  <a:schemeClr val="dk2"/>
                </a:solidFill>
                <a:latin typeface="Lato"/>
                <a:ea typeface="Lato"/>
                <a:cs typeface="Lato"/>
                <a:sym typeface="Lato"/>
              </a:rPr>
              <a:t>도입 </a:t>
            </a:r>
            <a:r>
              <a:rPr lang="ko" sz="800">
                <a:solidFill>
                  <a:schemeClr val="dk2"/>
                </a:solidFill>
                <a:latin typeface="Lato"/>
                <a:ea typeface="Lato"/>
                <a:cs typeface="Lato"/>
                <a:sym typeface="Lato"/>
              </a:rPr>
              <a:t>수준</a:t>
            </a:r>
            <a:endParaRPr sz="800">
              <a:solidFill>
                <a:schemeClr val="dk2"/>
              </a:solidFill>
              <a:latin typeface="Lato"/>
              <a:ea typeface="Lato"/>
              <a:cs typeface="Lato"/>
              <a:sym typeface="Lato"/>
            </a:endParaRPr>
          </a:p>
        </p:txBody>
      </p:sp>
      <p:sp>
        <p:nvSpPr>
          <p:cNvPr id="205" name="Google Shape;205;p16"/>
          <p:cNvSpPr txBox="1"/>
          <p:nvPr/>
        </p:nvSpPr>
        <p:spPr>
          <a:xfrm>
            <a:off x="4746650" y="2949800"/>
            <a:ext cx="1342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
                <a:solidFill>
                  <a:schemeClr val="dk2"/>
                </a:solidFill>
              </a:rPr>
              <a:t>출처: </a:t>
            </a:r>
            <a:r>
              <a:rPr lang="ko" sz="500">
                <a:solidFill>
                  <a:schemeClr val="dk2"/>
                </a:solidFill>
              </a:rPr>
              <a:t>중소벤처기업부</a:t>
            </a:r>
            <a:r>
              <a:rPr lang="ko" sz="500">
                <a:solidFill>
                  <a:schemeClr val="dk2"/>
                </a:solidFill>
              </a:rPr>
              <a:t>(2024)</a:t>
            </a:r>
            <a:endParaRPr sz="500">
              <a:solidFill>
                <a:schemeClr val="dk2"/>
              </a:solidFill>
            </a:endParaRPr>
          </a:p>
        </p:txBody>
      </p:sp>
      <p:sp>
        <p:nvSpPr>
          <p:cNvPr id="206" name="Google Shape;206;p16"/>
          <p:cNvSpPr txBox="1"/>
          <p:nvPr/>
        </p:nvSpPr>
        <p:spPr>
          <a:xfrm>
            <a:off x="7848450" y="2922113"/>
            <a:ext cx="1342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500">
                <a:solidFill>
                  <a:schemeClr val="dk2"/>
                </a:solidFill>
              </a:rPr>
              <a:t>출처: 중소벤처기업부(2024)</a:t>
            </a:r>
            <a:endParaRPr sz="500">
              <a:solidFill>
                <a:schemeClr val="dk2"/>
              </a:solidFill>
            </a:endParaRPr>
          </a:p>
        </p:txBody>
      </p:sp>
      <p:sp>
        <p:nvSpPr>
          <p:cNvPr id="207" name="Google Shape;207;p16"/>
          <p:cNvSpPr/>
          <p:nvPr/>
        </p:nvSpPr>
        <p:spPr>
          <a:xfrm>
            <a:off x="1803551" y="2065449"/>
            <a:ext cx="587100" cy="261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800">
                <a:latin typeface="Lato"/>
                <a:ea typeface="Lato"/>
                <a:cs typeface="Lato"/>
                <a:sym typeface="Lato"/>
              </a:rPr>
              <a:t>CAGR</a:t>
            </a:r>
            <a:endParaRPr sz="800">
              <a:latin typeface="Lato"/>
              <a:ea typeface="Lato"/>
              <a:cs typeface="Lato"/>
              <a:sym typeface="Lato"/>
            </a:endParaRPr>
          </a:p>
          <a:p>
            <a:pPr indent="0" lvl="0" marL="0" rtl="0" algn="ctr">
              <a:spcBef>
                <a:spcPts val="0"/>
              </a:spcBef>
              <a:spcAft>
                <a:spcPts val="0"/>
              </a:spcAft>
              <a:buNone/>
            </a:pPr>
            <a:r>
              <a:rPr lang="ko" sz="800">
                <a:latin typeface="Lato"/>
                <a:ea typeface="Lato"/>
                <a:cs typeface="Lato"/>
                <a:sym typeface="Lato"/>
              </a:rPr>
              <a:t>12.2%</a:t>
            </a:r>
            <a:endParaRPr sz="800">
              <a:latin typeface="Lato"/>
              <a:ea typeface="Lato"/>
              <a:cs typeface="Lato"/>
              <a:sym typeface="Lato"/>
            </a:endParaRPr>
          </a:p>
        </p:txBody>
      </p:sp>
      <p:cxnSp>
        <p:nvCxnSpPr>
          <p:cNvPr id="208" name="Google Shape;208;p16"/>
          <p:cNvCxnSpPr/>
          <p:nvPr/>
        </p:nvCxnSpPr>
        <p:spPr>
          <a:xfrm>
            <a:off x="1116825" y="2059150"/>
            <a:ext cx="1221600" cy="576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7"/>
          <p:cNvSpPr txBox="1"/>
          <p:nvPr/>
        </p:nvSpPr>
        <p:spPr>
          <a:xfrm>
            <a:off x="329075" y="5323225"/>
            <a:ext cx="2881800" cy="4690200"/>
          </a:xfrm>
          <a:prstGeom prst="rect">
            <a:avLst/>
          </a:prstGeom>
          <a:noFill/>
          <a:ln>
            <a:noFill/>
          </a:ln>
        </p:spPr>
        <p:txBody>
          <a:bodyPr anchorCtr="0" anchor="t" bIns="91425" lIns="91425" spcFirstLastPara="1" rIns="91425" wrap="square" tIns="91425">
            <a:spAutoFit/>
          </a:bodyPr>
          <a:lstStyle/>
          <a:p>
            <a:pPr indent="0" lvl="0" marL="0" rtl="0" algn="l">
              <a:lnSpc>
                <a:spcPct val="173863"/>
              </a:lnSpc>
              <a:spcBef>
                <a:spcPts val="0"/>
              </a:spcBef>
              <a:spcAft>
                <a:spcPts val="0"/>
              </a:spcAft>
              <a:buClr>
                <a:schemeClr val="dk1"/>
              </a:buClr>
              <a:buSzPts val="1100"/>
              <a:buFont typeface="Arial"/>
              <a:buNone/>
            </a:pPr>
            <a:r>
              <a:rPr lang="ko" sz="1300">
                <a:solidFill>
                  <a:srgbClr val="1D1D1D"/>
                </a:solidFill>
              </a:rPr>
              <a:t>2024년 스마트제조혁신실태조사 결과 발표</a:t>
            </a:r>
            <a:endParaRPr sz="1300">
              <a:solidFill>
                <a:srgbClr val="1D1D1D"/>
              </a:solidFill>
            </a:endParaRPr>
          </a:p>
          <a:p>
            <a:pPr indent="0" lvl="0" marL="0" rtl="0" algn="l">
              <a:lnSpc>
                <a:spcPct val="147115"/>
              </a:lnSpc>
              <a:spcBef>
                <a:spcPts val="0"/>
              </a:spcBef>
              <a:spcAft>
                <a:spcPts val="0"/>
              </a:spcAft>
              <a:buNone/>
            </a:pPr>
            <a:r>
              <a:rPr lang="ko" sz="1300">
                <a:solidFill>
                  <a:srgbClr val="1D1D1D"/>
                </a:solidFill>
              </a:rPr>
              <a:t>- 공장 보유 중소·중견기업 163,273개 사 중 스마트공장을 도입한 기업은  19.5%(중소기업은 18.6%)로, 전체 지능형(스마트)공장의 75.5%가 기초단계</a:t>
            </a:r>
            <a:endParaRPr sz="1300">
              <a:solidFill>
                <a:srgbClr val="1D1D1D"/>
              </a:solidFill>
            </a:endParaRPr>
          </a:p>
          <a:p>
            <a:pPr indent="0" lvl="0" marL="0" rtl="0" algn="l">
              <a:lnSpc>
                <a:spcPct val="147115"/>
              </a:lnSpc>
              <a:spcBef>
                <a:spcPts val="0"/>
              </a:spcBef>
              <a:spcAft>
                <a:spcPts val="0"/>
              </a:spcAft>
              <a:buNone/>
            </a:pPr>
            <a:r>
              <a:rPr lang="ko" sz="1300">
                <a:solidFill>
                  <a:srgbClr val="1D1D1D"/>
                </a:solidFill>
              </a:rPr>
              <a:t>- 스마트공장 활용률은 80%를 상회, 제조AI 도입률은 0.1% 수준</a:t>
            </a:r>
            <a:endParaRPr sz="1300">
              <a:solidFill>
                <a:srgbClr val="1D1D1D"/>
              </a:solidFill>
            </a:endParaRPr>
          </a:p>
          <a:p>
            <a:pPr indent="0" lvl="0" marL="0" rtl="0" algn="l">
              <a:lnSpc>
                <a:spcPct val="147115"/>
              </a:lnSpc>
              <a:spcBef>
                <a:spcPts val="0"/>
              </a:spcBef>
              <a:spcAft>
                <a:spcPts val="0"/>
              </a:spcAft>
              <a:buClr>
                <a:schemeClr val="dk1"/>
              </a:buClr>
              <a:buSzPts val="1100"/>
              <a:buFont typeface="Arial"/>
              <a:buNone/>
            </a:pPr>
            <a:r>
              <a:rPr lang="ko" sz="1300">
                <a:solidFill>
                  <a:srgbClr val="1D1D1D"/>
                </a:solidFill>
              </a:rPr>
              <a:t>- 지능형(스마트)공장 도입률은 전체기업에서 19.5%, 중소기업은 18.6%로 나타났으며, 기업 규모가 클수록 도입률이 높아지고 있음을 확인하였다.</a:t>
            </a:r>
            <a:endParaRPr sz="1300">
              <a:solidFill>
                <a:srgbClr val="1D1D1D"/>
              </a:solidFill>
            </a:endParaRPr>
          </a:p>
          <a:p>
            <a:pPr indent="0" lvl="0" marL="0" rtl="0" algn="l">
              <a:spcBef>
                <a:spcPts val="0"/>
              </a:spcBef>
              <a:spcAft>
                <a:spcPts val="0"/>
              </a:spcAft>
              <a:buNone/>
            </a:pPr>
            <a:r>
              <a:t/>
            </a:r>
            <a:endParaRPr sz="1800">
              <a:solidFill>
                <a:schemeClr val="dk2"/>
              </a:solidFill>
            </a:endParaRPr>
          </a:p>
        </p:txBody>
      </p:sp>
      <p:pic>
        <p:nvPicPr>
          <p:cNvPr id="214" name="Google Shape;214;p17"/>
          <p:cNvPicPr preferRelativeResize="0"/>
          <p:nvPr/>
        </p:nvPicPr>
        <p:blipFill>
          <a:blip r:embed="rId3">
            <a:alphaModFix/>
          </a:blip>
          <a:stretch>
            <a:fillRect/>
          </a:stretch>
        </p:blipFill>
        <p:spPr>
          <a:xfrm>
            <a:off x="-3656125" y="2635750"/>
            <a:ext cx="3415424" cy="1894475"/>
          </a:xfrm>
          <a:prstGeom prst="rect">
            <a:avLst/>
          </a:prstGeom>
          <a:noFill/>
          <a:ln>
            <a:noFill/>
          </a:ln>
        </p:spPr>
      </p:pic>
      <p:sp>
        <p:nvSpPr>
          <p:cNvPr id="215" name="Google Shape;215;p17"/>
          <p:cNvSpPr txBox="1"/>
          <p:nvPr/>
        </p:nvSpPr>
        <p:spPr>
          <a:xfrm>
            <a:off x="656825" y="2224933"/>
            <a:ext cx="233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chemeClr val="dk2"/>
                </a:solidFill>
                <a:latin typeface="Lato"/>
                <a:ea typeface="Lato"/>
                <a:cs typeface="Lato"/>
                <a:sym typeface="Lato"/>
              </a:rPr>
              <a:t>재무적 장벽</a:t>
            </a:r>
            <a:endParaRPr b="1">
              <a:solidFill>
                <a:schemeClr val="dk2"/>
              </a:solidFill>
              <a:latin typeface="Lato"/>
              <a:ea typeface="Lato"/>
              <a:cs typeface="Lato"/>
              <a:sym typeface="Lato"/>
            </a:endParaRPr>
          </a:p>
        </p:txBody>
      </p:sp>
      <p:sp>
        <p:nvSpPr>
          <p:cNvPr id="216" name="Google Shape;216;p17"/>
          <p:cNvSpPr txBox="1"/>
          <p:nvPr/>
        </p:nvSpPr>
        <p:spPr>
          <a:xfrm>
            <a:off x="3497550" y="2232119"/>
            <a:ext cx="233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chemeClr val="dk2"/>
                </a:solidFill>
                <a:latin typeface="Lato"/>
                <a:ea typeface="Lato"/>
                <a:cs typeface="Lato"/>
                <a:sym typeface="Lato"/>
              </a:rPr>
              <a:t>기술적 장벽</a:t>
            </a:r>
            <a:endParaRPr b="1">
              <a:solidFill>
                <a:schemeClr val="dk2"/>
              </a:solidFill>
              <a:latin typeface="Lato"/>
              <a:ea typeface="Lato"/>
              <a:cs typeface="Lato"/>
              <a:sym typeface="Lato"/>
            </a:endParaRPr>
          </a:p>
        </p:txBody>
      </p:sp>
      <p:sp>
        <p:nvSpPr>
          <p:cNvPr id="217" name="Google Shape;217;p17"/>
          <p:cNvSpPr txBox="1"/>
          <p:nvPr/>
        </p:nvSpPr>
        <p:spPr>
          <a:xfrm>
            <a:off x="6338275" y="2223619"/>
            <a:ext cx="233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a:solidFill>
                  <a:schemeClr val="dk2"/>
                </a:solidFill>
                <a:latin typeface="Lato"/>
                <a:ea typeface="Lato"/>
                <a:cs typeface="Lato"/>
                <a:sym typeface="Lato"/>
              </a:rPr>
              <a:t>운영적 장벽</a:t>
            </a:r>
            <a:endParaRPr b="1">
              <a:solidFill>
                <a:schemeClr val="dk2"/>
              </a:solidFill>
              <a:latin typeface="Lato"/>
              <a:ea typeface="Lato"/>
              <a:cs typeface="Lato"/>
              <a:sym typeface="Lato"/>
            </a:endParaRPr>
          </a:p>
        </p:txBody>
      </p:sp>
      <p:cxnSp>
        <p:nvCxnSpPr>
          <p:cNvPr id="218" name="Google Shape;218;p17"/>
          <p:cNvCxnSpPr/>
          <p:nvPr/>
        </p:nvCxnSpPr>
        <p:spPr>
          <a:xfrm>
            <a:off x="656825" y="2625133"/>
            <a:ext cx="2339100" cy="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17"/>
          <p:cNvCxnSpPr/>
          <p:nvPr/>
        </p:nvCxnSpPr>
        <p:spPr>
          <a:xfrm>
            <a:off x="3547363" y="2632319"/>
            <a:ext cx="2339100" cy="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17"/>
          <p:cNvCxnSpPr/>
          <p:nvPr/>
        </p:nvCxnSpPr>
        <p:spPr>
          <a:xfrm>
            <a:off x="6338275" y="2623819"/>
            <a:ext cx="2339100" cy="0"/>
          </a:xfrm>
          <a:prstGeom prst="straightConnector1">
            <a:avLst/>
          </a:prstGeom>
          <a:noFill/>
          <a:ln cap="flat" cmpd="sng" w="9525">
            <a:solidFill>
              <a:schemeClr val="dk2"/>
            </a:solidFill>
            <a:prstDash val="solid"/>
            <a:round/>
            <a:headEnd len="med" w="med" type="none"/>
            <a:tailEnd len="med" w="med" type="none"/>
          </a:ln>
        </p:spPr>
      </p:cxnSp>
      <p:pic>
        <p:nvPicPr>
          <p:cNvPr id="221" name="Google Shape;221;p17" title="획득 포인트"/>
          <p:cNvPicPr preferRelativeResize="0"/>
          <p:nvPr/>
        </p:nvPicPr>
        <p:blipFill>
          <a:blip r:embed="rId4">
            <a:alphaModFix/>
          </a:blip>
          <a:stretch>
            <a:fillRect/>
          </a:stretch>
        </p:blipFill>
        <p:spPr>
          <a:xfrm>
            <a:off x="9384700" y="1543134"/>
            <a:ext cx="1767051" cy="1092625"/>
          </a:xfrm>
          <a:prstGeom prst="rect">
            <a:avLst/>
          </a:prstGeom>
          <a:noFill/>
          <a:ln>
            <a:noFill/>
          </a:ln>
        </p:spPr>
      </p:pic>
      <p:sp>
        <p:nvSpPr>
          <p:cNvPr id="222" name="Google Shape;222;p17"/>
          <p:cNvSpPr txBox="1"/>
          <p:nvPr/>
        </p:nvSpPr>
        <p:spPr>
          <a:xfrm>
            <a:off x="-3690702" y="-436525"/>
            <a:ext cx="24684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chemeClr val="dk1"/>
                </a:solidFill>
                <a:latin typeface="Malgun Gothic"/>
                <a:ea typeface="Malgun Gothic"/>
                <a:cs typeface="Malgun Gothic"/>
                <a:sym typeface="Malgun Gothic"/>
              </a:rPr>
              <a:t>EPNC의 취재 결과에 따르면 국내 스마트 팩토리 도입 공장 수는 '17년에 총 4900개로 '14년 대비 무려 16배 가까이 성장했습니다. 연 평균 성장률은 거의 160%에 달합니다. 이런 양적 성장을 고려하면 '스마트 팩토리'는 곧 우리 눈 앞에 등장할 것 같습니다. 그러나 질적인 측면에서 보면, 이제 갓 ERP 등이 도입된 기초 단계가 80%를 차지하고, 진정한 스마트 팩토리 단계라 할 만한 고도화 단계는 전무한 상황입니다. "스마트 팩토리"라는 간판을 걸기에 급급하기 보다는 정말 "스마트"해지는 것이 시급해 보입니다. </a:t>
            </a:r>
            <a:endParaRPr/>
          </a:p>
        </p:txBody>
      </p:sp>
      <p:pic>
        <p:nvPicPr>
          <p:cNvPr id="223" name="Google Shape;223;p17"/>
          <p:cNvPicPr preferRelativeResize="0"/>
          <p:nvPr/>
        </p:nvPicPr>
        <p:blipFill>
          <a:blip r:embed="rId5">
            <a:alphaModFix/>
          </a:blip>
          <a:stretch>
            <a:fillRect/>
          </a:stretch>
        </p:blipFill>
        <p:spPr>
          <a:xfrm>
            <a:off x="-1740725" y="1629355"/>
            <a:ext cx="1169549" cy="821204"/>
          </a:xfrm>
          <a:prstGeom prst="rect">
            <a:avLst/>
          </a:prstGeom>
          <a:noFill/>
          <a:ln>
            <a:noFill/>
          </a:ln>
        </p:spPr>
      </p:pic>
      <p:pic>
        <p:nvPicPr>
          <p:cNvPr id="224" name="Google Shape;224;p17"/>
          <p:cNvPicPr preferRelativeResize="0"/>
          <p:nvPr/>
        </p:nvPicPr>
        <p:blipFill>
          <a:blip r:embed="rId6">
            <a:alphaModFix/>
          </a:blip>
          <a:stretch>
            <a:fillRect/>
          </a:stretch>
        </p:blipFill>
        <p:spPr>
          <a:xfrm>
            <a:off x="9409241" y="0"/>
            <a:ext cx="2418449" cy="1371975"/>
          </a:xfrm>
          <a:prstGeom prst="rect">
            <a:avLst/>
          </a:prstGeom>
          <a:noFill/>
          <a:ln>
            <a:noFill/>
          </a:ln>
        </p:spPr>
      </p:pic>
      <p:pic>
        <p:nvPicPr>
          <p:cNvPr id="225" name="Google Shape;225;p17"/>
          <p:cNvPicPr preferRelativeResize="0"/>
          <p:nvPr/>
        </p:nvPicPr>
        <p:blipFill>
          <a:blip r:embed="rId7">
            <a:alphaModFix/>
          </a:blip>
          <a:stretch>
            <a:fillRect/>
          </a:stretch>
        </p:blipFill>
        <p:spPr>
          <a:xfrm>
            <a:off x="1430561" y="1410565"/>
            <a:ext cx="791634" cy="712700"/>
          </a:xfrm>
          <a:prstGeom prst="rect">
            <a:avLst/>
          </a:prstGeom>
          <a:noFill/>
          <a:ln>
            <a:noFill/>
          </a:ln>
        </p:spPr>
      </p:pic>
      <p:pic>
        <p:nvPicPr>
          <p:cNvPr id="226" name="Google Shape;226;p17"/>
          <p:cNvPicPr preferRelativeResize="0"/>
          <p:nvPr/>
        </p:nvPicPr>
        <p:blipFill>
          <a:blip r:embed="rId8">
            <a:alphaModFix/>
          </a:blip>
          <a:stretch>
            <a:fillRect/>
          </a:stretch>
        </p:blipFill>
        <p:spPr>
          <a:xfrm>
            <a:off x="4365025" y="1470500"/>
            <a:ext cx="604175" cy="604175"/>
          </a:xfrm>
          <a:prstGeom prst="rect">
            <a:avLst/>
          </a:prstGeom>
          <a:noFill/>
          <a:ln>
            <a:noFill/>
          </a:ln>
        </p:spPr>
      </p:pic>
      <p:pic>
        <p:nvPicPr>
          <p:cNvPr id="227" name="Google Shape;227;p17"/>
          <p:cNvPicPr preferRelativeResize="0"/>
          <p:nvPr/>
        </p:nvPicPr>
        <p:blipFill>
          <a:blip r:embed="rId9">
            <a:alphaModFix/>
          </a:blip>
          <a:stretch>
            <a:fillRect/>
          </a:stretch>
        </p:blipFill>
        <p:spPr>
          <a:xfrm>
            <a:off x="7141825" y="1470499"/>
            <a:ext cx="604200" cy="604177"/>
          </a:xfrm>
          <a:prstGeom prst="rect">
            <a:avLst/>
          </a:prstGeom>
          <a:noFill/>
          <a:ln>
            <a:noFill/>
          </a:ln>
        </p:spPr>
      </p:pic>
      <p:sp>
        <p:nvSpPr>
          <p:cNvPr id="228" name="Google Shape;228;p17"/>
          <p:cNvSpPr txBox="1"/>
          <p:nvPr/>
        </p:nvSpPr>
        <p:spPr>
          <a:xfrm>
            <a:off x="656825" y="2727089"/>
            <a:ext cx="23391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00">
                <a:solidFill>
                  <a:schemeClr val="dk1"/>
                </a:solidFill>
                <a:highlight>
                  <a:schemeClr val="lt1"/>
                </a:highlight>
                <a:latin typeface="Lato"/>
                <a:ea typeface="Lato"/>
                <a:cs typeface="Lato"/>
                <a:sym typeface="Lato"/>
              </a:rPr>
              <a:t>- 상당한 수준의 스마트팩토리 초기 구축 비용: 평균 </a:t>
            </a:r>
            <a:r>
              <a:rPr b="1" lang="ko" sz="1100">
                <a:solidFill>
                  <a:schemeClr val="dk1"/>
                </a:solidFill>
                <a:highlight>
                  <a:schemeClr val="lt1"/>
                </a:highlight>
                <a:latin typeface="Lato"/>
                <a:ea typeface="Lato"/>
                <a:cs typeface="Lato"/>
                <a:sym typeface="Lato"/>
              </a:rPr>
              <a:t>11억 3천만원, 중소기업 7억 5천만원</a:t>
            </a:r>
            <a:endParaRPr b="1" sz="1100">
              <a:solidFill>
                <a:schemeClr val="dk1"/>
              </a:solidFill>
              <a:highlight>
                <a:schemeClr val="lt1"/>
              </a:highlight>
              <a:latin typeface="Lato"/>
              <a:ea typeface="Lato"/>
              <a:cs typeface="Lato"/>
              <a:sym typeface="Lato"/>
            </a:endParaRPr>
          </a:p>
          <a:p>
            <a:pPr indent="0" lvl="0" marL="0" rtl="0" algn="l">
              <a:lnSpc>
                <a:spcPct val="115000"/>
              </a:lnSpc>
              <a:spcBef>
                <a:spcPts val="0"/>
              </a:spcBef>
              <a:spcAft>
                <a:spcPts val="0"/>
              </a:spcAft>
              <a:buNone/>
            </a:pPr>
            <a:r>
              <a:t/>
            </a:r>
            <a:endParaRPr sz="1100">
              <a:solidFill>
                <a:schemeClr val="dk1"/>
              </a:solidFill>
              <a:highlight>
                <a:schemeClr val="lt1"/>
              </a:highlight>
              <a:latin typeface="Lato"/>
              <a:ea typeface="Lato"/>
              <a:cs typeface="Lato"/>
              <a:sym typeface="Lato"/>
            </a:endParaRPr>
          </a:p>
          <a:p>
            <a:pPr indent="0" lvl="0" marL="0" rtl="0" algn="l">
              <a:lnSpc>
                <a:spcPct val="115000"/>
              </a:lnSpc>
              <a:spcBef>
                <a:spcPts val="0"/>
              </a:spcBef>
              <a:spcAft>
                <a:spcPts val="0"/>
              </a:spcAft>
              <a:buNone/>
            </a:pPr>
            <a:r>
              <a:rPr lang="ko" sz="1100">
                <a:solidFill>
                  <a:schemeClr val="dk1"/>
                </a:solidFill>
                <a:highlight>
                  <a:schemeClr val="lt1"/>
                </a:highlight>
                <a:latin typeface="Lato"/>
                <a:ea typeface="Lato"/>
                <a:cs typeface="Lato"/>
                <a:sym typeface="Lato"/>
              </a:rPr>
              <a:t>- 중소기업 대상 정부 지원은 기업당 </a:t>
            </a:r>
            <a:r>
              <a:rPr b="1" lang="ko" sz="1100">
                <a:solidFill>
                  <a:schemeClr val="dk1"/>
                </a:solidFill>
                <a:highlight>
                  <a:schemeClr val="lt1"/>
                </a:highlight>
                <a:latin typeface="Lato"/>
                <a:ea typeface="Lato"/>
                <a:cs typeface="Lato"/>
                <a:sym typeface="Lato"/>
              </a:rPr>
              <a:t>최대 1-1.5억</a:t>
            </a:r>
            <a:r>
              <a:rPr lang="ko" sz="1100">
                <a:solidFill>
                  <a:schemeClr val="dk1"/>
                </a:solidFill>
                <a:highlight>
                  <a:schemeClr val="lt1"/>
                </a:highlight>
                <a:latin typeface="Lato"/>
                <a:ea typeface="Lato"/>
                <a:cs typeface="Lato"/>
                <a:sym typeface="Lato"/>
              </a:rPr>
              <a:t>으로 품질보증 시스템 도입은 </a:t>
            </a:r>
            <a:r>
              <a:rPr b="1" lang="ko" sz="1100">
                <a:solidFill>
                  <a:schemeClr val="dk1"/>
                </a:solidFill>
                <a:highlight>
                  <a:schemeClr val="lt1"/>
                </a:highlight>
                <a:latin typeface="Lato"/>
                <a:ea typeface="Lato"/>
                <a:cs typeface="Lato"/>
                <a:sym typeface="Lato"/>
              </a:rPr>
              <a:t>우선 순위에서 제외됨</a:t>
            </a:r>
            <a:endParaRPr b="1" sz="1800">
              <a:solidFill>
                <a:schemeClr val="dk2"/>
              </a:solidFill>
              <a:latin typeface="Lato"/>
              <a:ea typeface="Lato"/>
              <a:cs typeface="Lato"/>
              <a:sym typeface="Lato"/>
            </a:endParaRPr>
          </a:p>
        </p:txBody>
      </p:sp>
      <p:sp>
        <p:nvSpPr>
          <p:cNvPr id="229" name="Google Shape;229;p17"/>
          <p:cNvSpPr txBox="1"/>
          <p:nvPr/>
        </p:nvSpPr>
        <p:spPr>
          <a:xfrm>
            <a:off x="3564338" y="2706275"/>
            <a:ext cx="23391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100">
                <a:solidFill>
                  <a:srgbClr val="1D1D1D"/>
                </a:solidFill>
                <a:latin typeface="Lato"/>
                <a:ea typeface="Lato"/>
                <a:cs typeface="Lato"/>
                <a:sym typeface="Lato"/>
              </a:rPr>
              <a:t>- </a:t>
            </a:r>
            <a:r>
              <a:rPr lang="ko" sz="1100">
                <a:solidFill>
                  <a:schemeClr val="dk1"/>
                </a:solidFill>
                <a:highlight>
                  <a:schemeClr val="lt1"/>
                </a:highlight>
                <a:latin typeface="Lato"/>
                <a:ea typeface="Lato"/>
                <a:cs typeface="Lato"/>
                <a:sym typeface="Lato"/>
              </a:rPr>
              <a:t>필요 기술에 대한 </a:t>
            </a:r>
            <a:r>
              <a:rPr b="1" lang="ko" sz="1100">
                <a:solidFill>
                  <a:schemeClr val="dk1"/>
                </a:solidFill>
                <a:highlight>
                  <a:schemeClr val="lt1"/>
                </a:highlight>
                <a:latin typeface="Lato"/>
                <a:ea typeface="Lato"/>
                <a:cs typeface="Lato"/>
                <a:sym typeface="Lato"/>
              </a:rPr>
              <a:t>전반적인 이해</a:t>
            </a:r>
            <a:r>
              <a:rPr lang="ko" sz="1100">
                <a:solidFill>
                  <a:schemeClr val="dk1"/>
                </a:solidFill>
                <a:highlight>
                  <a:schemeClr val="lt1"/>
                </a:highlight>
                <a:latin typeface="Lato"/>
                <a:ea typeface="Lato"/>
                <a:cs typeface="Lato"/>
                <a:sym typeface="Lato"/>
              </a:rPr>
              <a:t>와 </a:t>
            </a:r>
            <a:r>
              <a:rPr b="1" lang="ko" sz="1100">
                <a:solidFill>
                  <a:schemeClr val="dk1"/>
                </a:solidFill>
                <a:highlight>
                  <a:schemeClr val="lt1"/>
                </a:highlight>
                <a:latin typeface="Lato"/>
                <a:ea typeface="Lato"/>
                <a:cs typeface="Lato"/>
                <a:sym typeface="Lato"/>
              </a:rPr>
              <a:t>전문 인력이 부족</a:t>
            </a:r>
            <a:r>
              <a:rPr lang="ko" sz="1100">
                <a:solidFill>
                  <a:schemeClr val="dk1"/>
                </a:solidFill>
                <a:highlight>
                  <a:schemeClr val="lt1"/>
                </a:highlight>
                <a:latin typeface="Lato"/>
                <a:ea typeface="Lato"/>
                <a:cs typeface="Lato"/>
                <a:sym typeface="Lato"/>
              </a:rPr>
              <a:t> (외주 의존 46.4%)</a:t>
            </a:r>
            <a:endParaRPr sz="1100">
              <a:solidFill>
                <a:schemeClr val="dk1"/>
              </a:solidFill>
              <a:highlight>
                <a:schemeClr val="lt1"/>
              </a:highlight>
              <a:latin typeface="Lato"/>
              <a:ea typeface="Lato"/>
              <a:cs typeface="Lato"/>
              <a:sym typeface="Lato"/>
            </a:endParaRPr>
          </a:p>
          <a:p>
            <a:pPr indent="0" lvl="0" marL="0" rtl="0" algn="l">
              <a:lnSpc>
                <a:spcPct val="115000"/>
              </a:lnSpc>
              <a:spcBef>
                <a:spcPts val="0"/>
              </a:spcBef>
              <a:spcAft>
                <a:spcPts val="0"/>
              </a:spcAft>
              <a:buNone/>
            </a:pPr>
            <a:r>
              <a:t/>
            </a:r>
            <a:endParaRPr sz="1100">
              <a:solidFill>
                <a:schemeClr val="dk1"/>
              </a:solidFill>
              <a:highlight>
                <a:schemeClr val="lt1"/>
              </a:highlight>
              <a:latin typeface="Lato"/>
              <a:ea typeface="Lato"/>
              <a:cs typeface="Lato"/>
              <a:sym typeface="Lato"/>
            </a:endParaRPr>
          </a:p>
          <a:p>
            <a:pPr indent="0" lvl="0" marL="0" rtl="0" algn="l">
              <a:lnSpc>
                <a:spcPct val="115000"/>
              </a:lnSpc>
              <a:spcBef>
                <a:spcPts val="0"/>
              </a:spcBef>
              <a:spcAft>
                <a:spcPts val="0"/>
              </a:spcAft>
              <a:buNone/>
            </a:pPr>
            <a:r>
              <a:rPr lang="ko" sz="1100">
                <a:solidFill>
                  <a:schemeClr val="dk1"/>
                </a:solidFill>
                <a:highlight>
                  <a:schemeClr val="lt1"/>
                </a:highlight>
                <a:latin typeface="Lato"/>
                <a:ea typeface="Lato"/>
                <a:cs typeface="Lato"/>
                <a:sym typeface="Lato"/>
              </a:rPr>
              <a:t>- 자체적 AI 파이프라인 구성 불가, 유지보수의 어려움, 분석 모델 적용 및 관리의 어려움</a:t>
            </a:r>
            <a:endParaRPr sz="1100">
              <a:solidFill>
                <a:schemeClr val="dk1"/>
              </a:solidFill>
              <a:highlight>
                <a:schemeClr val="lt1"/>
              </a:highlight>
              <a:latin typeface="Lato"/>
              <a:ea typeface="Lato"/>
              <a:cs typeface="Lato"/>
              <a:sym typeface="Lato"/>
            </a:endParaRPr>
          </a:p>
        </p:txBody>
      </p:sp>
      <p:sp>
        <p:nvSpPr>
          <p:cNvPr id="230" name="Google Shape;230;p17"/>
          <p:cNvSpPr/>
          <p:nvPr/>
        </p:nvSpPr>
        <p:spPr>
          <a:xfrm>
            <a:off x="5039100" y="5677650"/>
            <a:ext cx="4104900" cy="8730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출처</a:t>
            </a:r>
            <a:endParaRPr/>
          </a:p>
        </p:txBody>
      </p:sp>
      <p:sp>
        <p:nvSpPr>
          <p:cNvPr id="231" name="Google Shape;231;p17"/>
          <p:cNvSpPr txBox="1"/>
          <p:nvPr>
            <p:ph type="title"/>
          </p:nvPr>
        </p:nvSpPr>
        <p:spPr>
          <a:xfrm>
            <a:off x="248200" y="745250"/>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스마트제조 기술의 확대에도 여전히 중소기업이 품질보증 </a:t>
            </a:r>
            <a:r>
              <a:rPr lang="ko" sz="1100">
                <a:latin typeface="Lato"/>
                <a:ea typeface="Lato"/>
                <a:cs typeface="Lato"/>
                <a:sym typeface="Lato"/>
              </a:rPr>
              <a:t>체계를</a:t>
            </a:r>
            <a:r>
              <a:rPr lang="ko" sz="1100">
                <a:latin typeface="Lato"/>
                <a:ea typeface="Lato"/>
                <a:cs typeface="Lato"/>
                <a:sym typeface="Lato"/>
              </a:rPr>
              <a:t> 도입하는 데에는 재무적, 기술/운영적, 정보/인지적 장벽이 존재함</a:t>
            </a:r>
            <a:endParaRPr sz="1100">
              <a:latin typeface="Lato"/>
              <a:ea typeface="Lato"/>
              <a:cs typeface="Lato"/>
              <a:sym typeface="Lato"/>
            </a:endParaRPr>
          </a:p>
        </p:txBody>
      </p:sp>
      <p:sp>
        <p:nvSpPr>
          <p:cNvPr id="232" name="Google Shape;232;p17"/>
          <p:cNvSpPr txBox="1"/>
          <p:nvPr>
            <p:ph type="title"/>
          </p:nvPr>
        </p:nvSpPr>
        <p:spPr>
          <a:xfrm>
            <a:off x="248200" y="24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중소기업 </a:t>
            </a:r>
            <a:r>
              <a:rPr b="1" lang="ko">
                <a:latin typeface="Lato"/>
                <a:ea typeface="Lato"/>
                <a:cs typeface="Lato"/>
                <a:sym typeface="Lato"/>
              </a:rPr>
              <a:t>품질보증 </a:t>
            </a:r>
            <a:r>
              <a:rPr b="1" lang="ko">
                <a:latin typeface="Lato"/>
                <a:ea typeface="Lato"/>
                <a:cs typeface="Lato"/>
                <a:sym typeface="Lato"/>
              </a:rPr>
              <a:t>체계 도입 장벽</a:t>
            </a:r>
            <a:endParaRPr b="1">
              <a:latin typeface="Lato"/>
              <a:ea typeface="Lato"/>
              <a:cs typeface="Lato"/>
              <a:sym typeface="Lato"/>
            </a:endParaRPr>
          </a:p>
        </p:txBody>
      </p:sp>
      <p:sp>
        <p:nvSpPr>
          <p:cNvPr id="233" name="Google Shape;233;p17"/>
          <p:cNvSpPr txBox="1"/>
          <p:nvPr>
            <p:ph type="title"/>
          </p:nvPr>
        </p:nvSpPr>
        <p:spPr>
          <a:xfrm>
            <a:off x="440200" y="4505638"/>
            <a:ext cx="8520600" cy="2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ko" sz="1200">
                <a:latin typeface="Lato"/>
                <a:ea typeface="Lato"/>
                <a:cs typeface="Lato"/>
                <a:sym typeface="Lato"/>
              </a:rPr>
              <a:t>중소기업이 품질보증 체계를 도입하지 못한 이유는 </a:t>
            </a:r>
            <a:r>
              <a:rPr b="1" i="1" lang="ko" sz="1200">
                <a:latin typeface="Lato"/>
                <a:ea typeface="Lato"/>
                <a:cs typeface="Lato"/>
                <a:sym typeface="Lato"/>
              </a:rPr>
              <a:t>기술 부족</a:t>
            </a:r>
            <a:r>
              <a:rPr i="1" lang="ko" sz="1200">
                <a:latin typeface="Lato"/>
                <a:ea typeface="Lato"/>
                <a:cs typeface="Lato"/>
                <a:sym typeface="Lato"/>
              </a:rPr>
              <a:t>보다,</a:t>
            </a:r>
            <a:endParaRPr i="1" sz="1200">
              <a:latin typeface="Lato"/>
              <a:ea typeface="Lato"/>
              <a:cs typeface="Lato"/>
              <a:sym typeface="Lato"/>
            </a:endParaRPr>
          </a:p>
          <a:p>
            <a:pPr indent="0" lvl="0" marL="0" rtl="0" algn="ctr">
              <a:spcBef>
                <a:spcPts val="0"/>
              </a:spcBef>
              <a:spcAft>
                <a:spcPts val="0"/>
              </a:spcAft>
              <a:buSzPts val="990"/>
              <a:buNone/>
            </a:pPr>
            <a:r>
              <a:rPr i="1" lang="ko" sz="1200">
                <a:latin typeface="Lato"/>
                <a:ea typeface="Lato"/>
                <a:cs typeface="Lato"/>
                <a:sym typeface="Lato"/>
              </a:rPr>
              <a:t>이를 </a:t>
            </a:r>
            <a:r>
              <a:rPr b="1" i="1" lang="ko" sz="1200">
                <a:latin typeface="Lato"/>
                <a:ea typeface="Lato"/>
                <a:cs typeface="Lato"/>
                <a:sym typeface="Lato"/>
              </a:rPr>
              <a:t>감당, 운영, 판단할 수 없는 구조적 제약</a:t>
            </a:r>
            <a:r>
              <a:rPr i="1" lang="ko" sz="1200">
                <a:latin typeface="Lato"/>
                <a:ea typeface="Lato"/>
                <a:cs typeface="Lato"/>
                <a:sym typeface="Lato"/>
              </a:rPr>
              <a:t>에 있음</a:t>
            </a:r>
            <a:endParaRPr i="1" sz="1200">
              <a:latin typeface="Lato"/>
              <a:ea typeface="Lato"/>
              <a:cs typeface="Lato"/>
              <a:sym typeface="Lato"/>
            </a:endParaRPr>
          </a:p>
        </p:txBody>
      </p:sp>
      <p:grpSp>
        <p:nvGrpSpPr>
          <p:cNvPr id="234" name="Google Shape;234;p17"/>
          <p:cNvGrpSpPr/>
          <p:nvPr/>
        </p:nvGrpSpPr>
        <p:grpSpPr>
          <a:xfrm>
            <a:off x="3680886" y="80525"/>
            <a:ext cx="5376235" cy="292457"/>
            <a:chOff x="43957" y="4798330"/>
            <a:chExt cx="7549832" cy="403500"/>
          </a:xfrm>
        </p:grpSpPr>
        <p:sp>
          <p:nvSpPr>
            <p:cNvPr id="235" name="Google Shape;235;p17"/>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accent3"/>
                  </a:solidFill>
                  <a:latin typeface="Lato"/>
                  <a:ea typeface="Lato"/>
                  <a:cs typeface="Lato"/>
                  <a:sym typeface="Lato"/>
                </a:rPr>
                <a:t>1. Introduction</a:t>
              </a:r>
              <a:endParaRPr sz="700">
                <a:solidFill>
                  <a:schemeClr val="accent3"/>
                </a:solidFill>
                <a:latin typeface="Lato"/>
                <a:ea typeface="Lato"/>
                <a:cs typeface="Lato"/>
                <a:sym typeface="Lato"/>
              </a:endParaRPr>
            </a:p>
          </p:txBody>
        </p:sp>
        <p:sp>
          <p:nvSpPr>
            <p:cNvPr id="236" name="Google Shape;236;p17"/>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00338D"/>
                  </a:solidFill>
                  <a:latin typeface="Lato"/>
                  <a:ea typeface="Lato"/>
                  <a:cs typeface="Lato"/>
                  <a:sym typeface="Lato"/>
                </a:rPr>
                <a:t>2. Executive Summary</a:t>
              </a:r>
              <a:endParaRPr sz="700">
                <a:solidFill>
                  <a:srgbClr val="00338D"/>
                </a:solidFill>
                <a:latin typeface="Lato"/>
                <a:ea typeface="Lato"/>
                <a:cs typeface="Lato"/>
                <a:sym typeface="Lato"/>
              </a:endParaRPr>
            </a:p>
          </p:txBody>
        </p:sp>
        <p:sp>
          <p:nvSpPr>
            <p:cNvPr id="237" name="Google Shape;237;p17"/>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3. 솔루션 개요</a:t>
              </a:r>
              <a:endParaRPr sz="700">
                <a:solidFill>
                  <a:schemeClr val="dk2"/>
                </a:solidFill>
                <a:latin typeface="Lato"/>
                <a:ea typeface="Lato"/>
                <a:cs typeface="Lato"/>
                <a:sym typeface="Lato"/>
              </a:endParaRPr>
            </a:p>
          </p:txBody>
        </p:sp>
        <p:sp>
          <p:nvSpPr>
            <p:cNvPr id="238" name="Google Shape;238;p17"/>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4. 솔루션 운영 구조</a:t>
              </a:r>
              <a:endParaRPr sz="700">
                <a:solidFill>
                  <a:schemeClr val="dk2"/>
                </a:solidFill>
                <a:latin typeface="Lato"/>
                <a:ea typeface="Lato"/>
                <a:cs typeface="Lato"/>
                <a:sym typeface="Lato"/>
              </a:endParaRPr>
            </a:p>
          </p:txBody>
        </p:sp>
        <p:sp>
          <p:nvSpPr>
            <p:cNvPr id="239" name="Google Shape;239;p17"/>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240" name="Google Shape;240;p17"/>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241" name="Google Shape;241;p17"/>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42" name="Google Shape;242;p17"/>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43" name="Google Shape;243;p17"/>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44" name="Google Shape;244;p17"/>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45" name="Google Shape;245;p17"/>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sp>
        <p:nvSpPr>
          <p:cNvPr id="246" name="Google Shape;246;p17"/>
          <p:cNvSpPr txBox="1"/>
          <p:nvPr/>
        </p:nvSpPr>
        <p:spPr>
          <a:xfrm>
            <a:off x="6338275" y="2722738"/>
            <a:ext cx="2573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solidFill>
                  <a:schemeClr val="dk2"/>
                </a:solidFill>
                <a:latin typeface="Lato"/>
                <a:ea typeface="Lato"/>
                <a:cs typeface="Lato"/>
                <a:sym typeface="Lato"/>
              </a:rPr>
              <a:t>- </a:t>
            </a:r>
            <a:r>
              <a:rPr lang="ko" sz="1100">
                <a:solidFill>
                  <a:schemeClr val="dk2"/>
                </a:solidFill>
                <a:latin typeface="Lato"/>
                <a:ea typeface="Lato"/>
                <a:cs typeface="Lato"/>
                <a:sym typeface="Lato"/>
              </a:rPr>
              <a:t>운영 전담 인력 부족</a:t>
            </a:r>
            <a:endParaRPr sz="1100">
              <a:solidFill>
                <a:schemeClr val="dk2"/>
              </a:solidFill>
              <a:latin typeface="Lato"/>
              <a:ea typeface="Lato"/>
              <a:cs typeface="Lato"/>
              <a:sym typeface="Lato"/>
            </a:endParaRPr>
          </a:p>
          <a:p>
            <a:pPr indent="0" lvl="0" marL="0" rtl="0" algn="l">
              <a:spcBef>
                <a:spcPts val="0"/>
              </a:spcBef>
              <a:spcAft>
                <a:spcPts val="0"/>
              </a:spcAft>
              <a:buNone/>
            </a:pPr>
            <a:r>
              <a:rPr lang="ko" sz="1100">
                <a:solidFill>
                  <a:schemeClr val="dk1"/>
                </a:solidFill>
                <a:latin typeface="Lato"/>
                <a:ea typeface="Lato"/>
                <a:cs typeface="Lato"/>
                <a:sym typeface="Lato"/>
              </a:rPr>
              <a:t>전담부서나 인력을 보유한 기업은 전체의 </a:t>
            </a:r>
            <a:r>
              <a:rPr b="1" lang="ko" sz="1100">
                <a:solidFill>
                  <a:schemeClr val="dk1"/>
                </a:solidFill>
                <a:latin typeface="Lato"/>
                <a:ea typeface="Lato"/>
                <a:cs typeface="Lato"/>
                <a:sym typeface="Lato"/>
              </a:rPr>
              <a:t>19.5%</a:t>
            </a:r>
            <a:r>
              <a:rPr lang="ko" sz="1100">
                <a:solidFill>
                  <a:schemeClr val="dk1"/>
                </a:solidFill>
                <a:latin typeface="Lato"/>
                <a:ea typeface="Lato"/>
                <a:cs typeface="Lato"/>
                <a:sym typeface="Lato"/>
              </a:rPr>
              <a:t>, 관련 교육을 위한 별도 예산을 마련한 기업은 </a:t>
            </a:r>
            <a:r>
              <a:rPr b="1" lang="ko" sz="1100">
                <a:solidFill>
                  <a:schemeClr val="dk1"/>
                </a:solidFill>
                <a:latin typeface="Lato"/>
                <a:ea typeface="Lato"/>
                <a:cs typeface="Lato"/>
                <a:sym typeface="Lato"/>
              </a:rPr>
              <a:t>6.6%</a:t>
            </a:r>
            <a:endParaRPr b="1" sz="1100">
              <a:solidFill>
                <a:schemeClr val="dk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aphicFrame>
        <p:nvGraphicFramePr>
          <p:cNvPr id="251" name="Google Shape;251;p18"/>
          <p:cNvGraphicFramePr/>
          <p:nvPr/>
        </p:nvGraphicFramePr>
        <p:xfrm>
          <a:off x="910638" y="5290125"/>
          <a:ext cx="3000000" cy="3000000"/>
        </p:xfrm>
        <a:graphic>
          <a:graphicData uri="http://schemas.openxmlformats.org/drawingml/2006/table">
            <a:tbl>
              <a:tblPr>
                <a:noFill/>
                <a:tableStyleId>{80379C5D-8682-407A-A9F6-9AF44DADD956}</a:tableStyleId>
              </a:tblPr>
              <a:tblGrid>
                <a:gridCol w="1511125"/>
                <a:gridCol w="2367200"/>
                <a:gridCol w="2367200"/>
              </a:tblGrid>
              <a:tr h="381000">
                <a:tc>
                  <a:txBody>
                    <a:bodyPr/>
                    <a:lstStyle/>
                    <a:p>
                      <a:pPr indent="0" lvl="0" marL="0" rtl="0" algn="l">
                        <a:spcBef>
                          <a:spcPts val="0"/>
                        </a:spcBef>
                        <a:spcAft>
                          <a:spcPts val="0"/>
                        </a:spcAft>
                        <a:buNone/>
                      </a:pPr>
                      <a:r>
                        <a:t/>
                      </a:r>
                      <a:endParaRPr/>
                    </a:p>
                  </a:txBody>
                  <a:tcPr marT="91425" marB="91425" marR="91425" marL="91425">
                    <a:solidFill>
                      <a:srgbClr val="1D1D1D"/>
                    </a:solidFill>
                  </a:tcPr>
                </a:tc>
                <a:tc>
                  <a:txBody>
                    <a:bodyPr/>
                    <a:lstStyle/>
                    <a:p>
                      <a:pPr indent="0" lvl="0" marL="0" rtl="0" algn="l">
                        <a:spcBef>
                          <a:spcPts val="0"/>
                        </a:spcBef>
                        <a:spcAft>
                          <a:spcPts val="0"/>
                        </a:spcAft>
                        <a:buNone/>
                      </a:pPr>
                      <a:r>
                        <a:rPr lang="ko">
                          <a:solidFill>
                            <a:schemeClr val="lt1"/>
                          </a:solidFill>
                        </a:rPr>
                        <a:t>기존 문제</a:t>
                      </a:r>
                      <a:endParaRPr>
                        <a:solidFill>
                          <a:schemeClr val="lt1"/>
                        </a:solidFill>
                      </a:endParaRPr>
                    </a:p>
                  </a:txBody>
                  <a:tcPr marT="91425" marB="91425" marR="91425" marL="91425">
                    <a:solidFill>
                      <a:srgbClr val="1D1D1D"/>
                    </a:solidFill>
                  </a:tcPr>
                </a:tc>
                <a:tc>
                  <a:txBody>
                    <a:bodyPr/>
                    <a:lstStyle/>
                    <a:p>
                      <a:pPr indent="0" lvl="0" marL="0" rtl="0" algn="l">
                        <a:spcBef>
                          <a:spcPts val="0"/>
                        </a:spcBef>
                        <a:spcAft>
                          <a:spcPts val="0"/>
                        </a:spcAft>
                        <a:buNone/>
                      </a:pPr>
                      <a:r>
                        <a:rPr lang="ko">
                          <a:solidFill>
                            <a:schemeClr val="lt1"/>
                          </a:solidFill>
                        </a:rPr>
                        <a:t>해결 방안</a:t>
                      </a:r>
                      <a:endParaRPr>
                        <a:solidFill>
                          <a:schemeClr val="lt1"/>
                        </a:solidFill>
                      </a:endParaRPr>
                    </a:p>
                  </a:txBody>
                  <a:tcPr marT="91425" marB="91425" marR="91425" marL="91425">
                    <a:solidFill>
                      <a:srgbClr val="1D1D1D"/>
                    </a:solidFill>
                  </a:tcPr>
                </a:tc>
              </a:tr>
              <a:tr h="381000">
                <a:tc>
                  <a:txBody>
                    <a:bodyPr/>
                    <a:lstStyle/>
                    <a:p>
                      <a:pPr indent="0" lvl="0" marL="0" rtl="0" algn="l">
                        <a:spcBef>
                          <a:spcPts val="0"/>
                        </a:spcBef>
                        <a:spcAft>
                          <a:spcPts val="0"/>
                        </a:spcAft>
                        <a:buNone/>
                      </a:pPr>
                      <a:r>
                        <a:rPr lang="ko"/>
                        <a:t>도입 비용</a:t>
                      </a:r>
                      <a:endParaRPr/>
                    </a:p>
                  </a:txBody>
                  <a:tcPr marT="91425" marB="91425" marR="91425" marL="91425">
                    <a:solidFill>
                      <a:srgbClr val="CCCCCC"/>
                    </a:solidFill>
                  </a:tcPr>
                </a:tc>
                <a:tc>
                  <a:txBody>
                    <a:bodyPr/>
                    <a:lstStyle/>
                    <a:p>
                      <a:pPr indent="0" lvl="0" marL="0" rtl="0" algn="l">
                        <a:spcBef>
                          <a:spcPts val="0"/>
                        </a:spcBef>
                        <a:spcAft>
                          <a:spcPts val="0"/>
                        </a:spcAft>
                        <a:buNone/>
                      </a:pPr>
                      <a:r>
                        <a:rPr lang="ko"/>
                        <a:t>수억 원, 설치형 시스템</a:t>
                      </a:r>
                      <a:endParaRPr/>
                    </a:p>
                  </a:txBody>
                  <a:tcPr marT="91425" marB="91425" marR="91425" marL="91425"/>
                </a:tc>
                <a:tc>
                  <a:txBody>
                    <a:bodyPr/>
                    <a:lstStyle/>
                    <a:p>
                      <a:pPr indent="0" lvl="0" marL="0" rtl="0" algn="l">
                        <a:spcBef>
                          <a:spcPts val="0"/>
                        </a:spcBef>
                        <a:spcAft>
                          <a:spcPts val="0"/>
                        </a:spcAft>
                        <a:buNone/>
                      </a:pPr>
                      <a:r>
                        <a:rPr lang="ko"/>
                        <a:t>구독형, 클라우드 기반 저비용 구조</a:t>
                      </a:r>
                      <a:endParaRPr/>
                    </a:p>
                  </a:txBody>
                  <a:tcPr marT="91425" marB="91425" marR="91425" marL="91425"/>
                </a:tc>
              </a:tr>
              <a:tr h="381000">
                <a:tc>
                  <a:txBody>
                    <a:bodyPr/>
                    <a:lstStyle/>
                    <a:p>
                      <a:pPr indent="0" lvl="0" marL="0" rtl="0" algn="l">
                        <a:spcBef>
                          <a:spcPts val="0"/>
                        </a:spcBef>
                        <a:spcAft>
                          <a:spcPts val="0"/>
                        </a:spcAft>
                        <a:buNone/>
                      </a:pPr>
                      <a:r>
                        <a:rPr lang="ko"/>
                        <a:t>인력 요구</a:t>
                      </a:r>
                      <a:endParaRPr/>
                    </a:p>
                  </a:txBody>
                  <a:tcPr marT="91425" marB="91425" marR="91425" marL="91425">
                    <a:solidFill>
                      <a:srgbClr val="CCCCCC"/>
                    </a:solidFill>
                  </a:tcPr>
                </a:tc>
                <a:tc>
                  <a:txBody>
                    <a:bodyPr/>
                    <a:lstStyle/>
                    <a:p>
                      <a:pPr indent="0" lvl="0" marL="0" rtl="0" algn="l">
                        <a:spcBef>
                          <a:spcPts val="0"/>
                        </a:spcBef>
                        <a:spcAft>
                          <a:spcPts val="0"/>
                        </a:spcAft>
                        <a:buNone/>
                      </a:pPr>
                      <a:r>
                        <a:rPr lang="ko"/>
                        <a:t>전문가 필요, 복잡한 운영</a:t>
                      </a:r>
                      <a:endParaRPr/>
                    </a:p>
                  </a:txBody>
                  <a:tcPr marT="91425" marB="91425" marR="91425" marL="91425"/>
                </a:tc>
                <a:tc>
                  <a:txBody>
                    <a:bodyPr/>
                    <a:lstStyle/>
                    <a:p>
                      <a:pPr indent="0" lvl="0" marL="0" rtl="0" algn="l">
                        <a:spcBef>
                          <a:spcPts val="0"/>
                        </a:spcBef>
                        <a:spcAft>
                          <a:spcPts val="0"/>
                        </a:spcAft>
                        <a:buNone/>
                      </a:pPr>
                      <a:r>
                        <a:rPr lang="ko"/>
                        <a:t>자동화 파이프라인, 비전문가 사용 가능</a:t>
                      </a:r>
                      <a:endParaRPr/>
                    </a:p>
                  </a:txBody>
                  <a:tcPr marT="91425" marB="91425" marR="91425" marL="91425"/>
                </a:tc>
              </a:tr>
              <a:tr h="381000">
                <a:tc>
                  <a:txBody>
                    <a:bodyPr/>
                    <a:lstStyle/>
                    <a:p>
                      <a:pPr indent="0" lvl="0" marL="0" rtl="0" algn="l">
                        <a:spcBef>
                          <a:spcPts val="0"/>
                        </a:spcBef>
                        <a:spcAft>
                          <a:spcPts val="0"/>
                        </a:spcAft>
                        <a:buNone/>
                      </a:pPr>
                      <a:r>
                        <a:rPr lang="ko"/>
                        <a:t>데이터 분석</a:t>
                      </a:r>
                      <a:endParaRPr/>
                    </a:p>
                  </a:txBody>
                  <a:tcPr marT="91425" marB="91425" marR="91425" marL="91425">
                    <a:solidFill>
                      <a:srgbClr val="CCCCCC"/>
                    </a:solidFill>
                  </a:tcPr>
                </a:tc>
                <a:tc>
                  <a:txBody>
                    <a:bodyPr/>
                    <a:lstStyle/>
                    <a:p>
                      <a:pPr indent="0" lvl="0" marL="0" rtl="0" algn="l">
                        <a:spcBef>
                          <a:spcPts val="0"/>
                        </a:spcBef>
                        <a:spcAft>
                          <a:spcPts val="0"/>
                        </a:spcAft>
                        <a:buNone/>
                      </a:pPr>
                      <a:r>
                        <a:rPr lang="ko"/>
                        <a:t>외주 or 복잡한 구축</a:t>
                      </a:r>
                      <a:endParaRPr/>
                    </a:p>
                  </a:txBody>
                  <a:tcPr marT="91425" marB="91425" marR="91425" marL="91425"/>
                </a:tc>
                <a:tc>
                  <a:txBody>
                    <a:bodyPr/>
                    <a:lstStyle/>
                    <a:p>
                      <a:pPr indent="0" lvl="0" marL="0" rtl="0" algn="l">
                        <a:spcBef>
                          <a:spcPts val="0"/>
                        </a:spcBef>
                        <a:spcAft>
                          <a:spcPts val="0"/>
                        </a:spcAft>
                        <a:buNone/>
                      </a:pPr>
                      <a:r>
                        <a:rPr lang="ko"/>
                        <a:t>AutoML 기반 자동 분석</a:t>
                      </a:r>
                      <a:endParaRPr/>
                    </a:p>
                  </a:txBody>
                  <a:tcPr marT="91425" marB="91425" marR="91425" marL="91425"/>
                </a:tc>
              </a:tr>
              <a:tr h="381000">
                <a:tc>
                  <a:txBody>
                    <a:bodyPr/>
                    <a:lstStyle/>
                    <a:p>
                      <a:pPr indent="0" lvl="0" marL="0" rtl="0" algn="l">
                        <a:spcBef>
                          <a:spcPts val="0"/>
                        </a:spcBef>
                        <a:spcAft>
                          <a:spcPts val="0"/>
                        </a:spcAft>
                        <a:buNone/>
                      </a:pPr>
                      <a:r>
                        <a:rPr lang="ko"/>
                        <a:t>유지보수</a:t>
                      </a:r>
                      <a:endParaRPr/>
                    </a:p>
                  </a:txBody>
                  <a:tcPr marT="91425" marB="91425" marR="91425" marL="91425">
                    <a:solidFill>
                      <a:srgbClr val="CCCCCC"/>
                    </a:solidFill>
                  </a:tcPr>
                </a:tc>
                <a:tc>
                  <a:txBody>
                    <a:bodyPr/>
                    <a:lstStyle/>
                    <a:p>
                      <a:pPr indent="0" lvl="0" marL="0" rtl="0" algn="l">
                        <a:spcBef>
                          <a:spcPts val="0"/>
                        </a:spcBef>
                        <a:spcAft>
                          <a:spcPts val="0"/>
                        </a:spcAft>
                        <a:buNone/>
                      </a:pPr>
                      <a:r>
                        <a:rPr lang="ko"/>
                        <a:t>주기적 재학습 필요, 인프라 관리 부담</a:t>
                      </a:r>
                      <a:endParaRPr/>
                    </a:p>
                  </a:txBody>
                  <a:tcPr marT="91425" marB="91425" marR="91425" marL="91425"/>
                </a:tc>
                <a:tc>
                  <a:txBody>
                    <a:bodyPr/>
                    <a:lstStyle/>
                    <a:p>
                      <a:pPr indent="0" lvl="0" marL="0" rtl="0" algn="l">
                        <a:spcBef>
                          <a:spcPts val="0"/>
                        </a:spcBef>
                        <a:spcAft>
                          <a:spcPts val="0"/>
                        </a:spcAft>
                        <a:buNone/>
                      </a:pPr>
                      <a:r>
                        <a:rPr lang="ko"/>
                        <a:t>MLOps로 자동 재학습 및 관리 최소화</a:t>
                      </a:r>
                      <a:endParaRPr/>
                    </a:p>
                  </a:txBody>
                  <a:tcPr marT="91425" marB="91425" marR="91425" marL="91425"/>
                </a:tc>
              </a:tr>
            </a:tbl>
          </a:graphicData>
        </a:graphic>
      </p:graphicFrame>
      <p:sp>
        <p:nvSpPr>
          <p:cNvPr id="252" name="Google Shape;252;p18"/>
          <p:cNvSpPr/>
          <p:nvPr/>
        </p:nvSpPr>
        <p:spPr>
          <a:xfrm>
            <a:off x="373025" y="1574563"/>
            <a:ext cx="3786600" cy="2963400"/>
          </a:xfrm>
          <a:prstGeom prst="roundRect">
            <a:avLst>
              <a:gd fmla="val 4632" name="adj"/>
            </a:avLst>
          </a:prstGeom>
          <a:solidFill>
            <a:srgbClr val="F1F1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18"/>
          <p:cNvSpPr txBox="1"/>
          <p:nvPr/>
        </p:nvSpPr>
        <p:spPr>
          <a:xfrm>
            <a:off x="1179125" y="1708813"/>
            <a:ext cx="217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800">
                <a:solidFill>
                  <a:schemeClr val="dk2"/>
                </a:solidFill>
                <a:latin typeface="Lato"/>
                <a:ea typeface="Lato"/>
                <a:cs typeface="Lato"/>
                <a:sym typeface="Lato"/>
              </a:rPr>
              <a:t>기존 문제</a:t>
            </a:r>
            <a:endParaRPr sz="1800">
              <a:solidFill>
                <a:schemeClr val="dk2"/>
              </a:solidFill>
              <a:latin typeface="Lato"/>
              <a:ea typeface="Lato"/>
              <a:cs typeface="Lato"/>
              <a:sym typeface="Lato"/>
            </a:endParaRPr>
          </a:p>
        </p:txBody>
      </p:sp>
      <p:sp>
        <p:nvSpPr>
          <p:cNvPr id="254" name="Google Shape;254;p18"/>
          <p:cNvSpPr/>
          <p:nvPr/>
        </p:nvSpPr>
        <p:spPr>
          <a:xfrm>
            <a:off x="660375" y="2385613"/>
            <a:ext cx="3211200" cy="5274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300">
                <a:solidFill>
                  <a:schemeClr val="dk1"/>
                </a:solidFill>
                <a:latin typeface="Lato"/>
                <a:ea typeface="Lato"/>
                <a:cs typeface="Lato"/>
                <a:sym typeface="Lato"/>
              </a:rPr>
              <a:t>재무 장벽</a:t>
            </a:r>
            <a:endParaRPr b="1" sz="13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300">
                <a:solidFill>
                  <a:schemeClr val="dk1"/>
                </a:solidFill>
                <a:latin typeface="Lato"/>
                <a:ea typeface="Lato"/>
                <a:cs typeface="Lato"/>
                <a:sym typeface="Lato"/>
              </a:rPr>
              <a:t>: </a:t>
            </a:r>
            <a:r>
              <a:rPr lang="ko" sz="1300">
                <a:solidFill>
                  <a:schemeClr val="dk1"/>
                </a:solidFill>
                <a:latin typeface="Lato"/>
                <a:ea typeface="Lato"/>
                <a:cs typeface="Lato"/>
                <a:sym typeface="Lato"/>
              </a:rPr>
              <a:t>수억 원, 설치형 시스템</a:t>
            </a:r>
            <a:endParaRPr sz="1300">
              <a:latin typeface="Lato"/>
              <a:ea typeface="Lato"/>
              <a:cs typeface="Lato"/>
              <a:sym typeface="Lato"/>
            </a:endParaRPr>
          </a:p>
        </p:txBody>
      </p:sp>
      <p:sp>
        <p:nvSpPr>
          <p:cNvPr id="255" name="Google Shape;255;p18"/>
          <p:cNvSpPr/>
          <p:nvPr/>
        </p:nvSpPr>
        <p:spPr>
          <a:xfrm>
            <a:off x="660725" y="3062413"/>
            <a:ext cx="3211200" cy="5274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300">
                <a:solidFill>
                  <a:schemeClr val="dk1"/>
                </a:solidFill>
                <a:latin typeface="Lato"/>
                <a:ea typeface="Lato"/>
                <a:cs typeface="Lato"/>
                <a:sym typeface="Lato"/>
              </a:rPr>
              <a:t>기술 장벽</a:t>
            </a:r>
            <a:endParaRPr b="1" sz="1300">
              <a:solidFill>
                <a:schemeClr val="dk1"/>
              </a:solidFill>
              <a:latin typeface="Lato"/>
              <a:ea typeface="Lato"/>
              <a:cs typeface="Lato"/>
              <a:sym typeface="Lato"/>
            </a:endParaRPr>
          </a:p>
          <a:p>
            <a:pPr indent="0" lvl="0" marL="0" rtl="0" algn="l">
              <a:spcBef>
                <a:spcPts val="0"/>
              </a:spcBef>
              <a:spcAft>
                <a:spcPts val="0"/>
              </a:spcAft>
              <a:buNone/>
            </a:pPr>
            <a:r>
              <a:rPr lang="ko" sz="1300">
                <a:solidFill>
                  <a:schemeClr val="dk1"/>
                </a:solidFill>
                <a:latin typeface="Lato"/>
                <a:ea typeface="Lato"/>
                <a:cs typeface="Lato"/>
                <a:sym typeface="Lato"/>
              </a:rPr>
              <a:t>: </a:t>
            </a:r>
            <a:r>
              <a:rPr lang="ko" sz="1300">
                <a:solidFill>
                  <a:schemeClr val="dk1"/>
                </a:solidFill>
                <a:latin typeface="Lato"/>
                <a:ea typeface="Lato"/>
                <a:cs typeface="Lato"/>
                <a:sym typeface="Lato"/>
              </a:rPr>
              <a:t>전문가 필요</a:t>
            </a:r>
            <a:endParaRPr sz="1300">
              <a:latin typeface="Lato"/>
              <a:ea typeface="Lato"/>
              <a:cs typeface="Lato"/>
              <a:sym typeface="Lato"/>
            </a:endParaRPr>
          </a:p>
        </p:txBody>
      </p:sp>
      <p:sp>
        <p:nvSpPr>
          <p:cNvPr id="256" name="Google Shape;256;p18"/>
          <p:cNvSpPr/>
          <p:nvPr/>
        </p:nvSpPr>
        <p:spPr>
          <a:xfrm>
            <a:off x="660375" y="3731089"/>
            <a:ext cx="3211200" cy="5274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300">
                <a:solidFill>
                  <a:schemeClr val="dk1"/>
                </a:solidFill>
                <a:latin typeface="Lato"/>
                <a:ea typeface="Lato"/>
                <a:cs typeface="Lato"/>
                <a:sym typeface="Lato"/>
              </a:rPr>
              <a:t>운영 장벽</a:t>
            </a:r>
            <a:endParaRPr b="1" sz="13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300">
                <a:solidFill>
                  <a:schemeClr val="dk1"/>
                </a:solidFill>
                <a:latin typeface="Lato"/>
                <a:ea typeface="Lato"/>
                <a:cs typeface="Lato"/>
                <a:sym typeface="Lato"/>
              </a:rPr>
              <a:t>: 외주 의존으로 유지보수 어려움</a:t>
            </a:r>
            <a:endParaRPr sz="1300">
              <a:latin typeface="Lato"/>
              <a:ea typeface="Lato"/>
              <a:cs typeface="Lato"/>
              <a:sym typeface="Lato"/>
            </a:endParaRPr>
          </a:p>
        </p:txBody>
      </p:sp>
      <p:sp>
        <p:nvSpPr>
          <p:cNvPr id="257" name="Google Shape;257;p18"/>
          <p:cNvSpPr/>
          <p:nvPr/>
        </p:nvSpPr>
        <p:spPr>
          <a:xfrm>
            <a:off x="4857375" y="1605388"/>
            <a:ext cx="3786600" cy="2911200"/>
          </a:xfrm>
          <a:prstGeom prst="roundRect">
            <a:avLst>
              <a:gd fmla="val 4632" name="adj"/>
            </a:avLst>
          </a:prstGeom>
          <a:solidFill>
            <a:srgbClr val="E1F6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18"/>
          <p:cNvSpPr txBox="1"/>
          <p:nvPr/>
        </p:nvSpPr>
        <p:spPr>
          <a:xfrm>
            <a:off x="5663475" y="1739638"/>
            <a:ext cx="217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800">
                <a:solidFill>
                  <a:schemeClr val="dk2"/>
                </a:solidFill>
                <a:latin typeface="Lato"/>
                <a:ea typeface="Lato"/>
                <a:cs typeface="Lato"/>
                <a:sym typeface="Lato"/>
              </a:rPr>
              <a:t>솔루션 대응 방식</a:t>
            </a:r>
            <a:endParaRPr sz="1800">
              <a:solidFill>
                <a:schemeClr val="dk2"/>
              </a:solidFill>
              <a:latin typeface="Lato"/>
              <a:ea typeface="Lato"/>
              <a:cs typeface="Lato"/>
              <a:sym typeface="Lato"/>
            </a:endParaRPr>
          </a:p>
        </p:txBody>
      </p:sp>
      <p:sp>
        <p:nvSpPr>
          <p:cNvPr id="259" name="Google Shape;259;p18"/>
          <p:cNvSpPr/>
          <p:nvPr/>
        </p:nvSpPr>
        <p:spPr>
          <a:xfrm>
            <a:off x="5144725" y="2416438"/>
            <a:ext cx="3211200" cy="5274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300">
                <a:solidFill>
                  <a:schemeClr val="dk1"/>
                </a:solidFill>
                <a:latin typeface="Lato"/>
                <a:ea typeface="Lato"/>
                <a:cs typeface="Lato"/>
                <a:sym typeface="Lato"/>
              </a:rPr>
              <a:t>구독형 SaaS 모델</a:t>
            </a:r>
            <a:endParaRPr b="1" sz="1300">
              <a:solidFill>
                <a:schemeClr val="dk1"/>
              </a:solidFill>
              <a:latin typeface="Lato"/>
              <a:ea typeface="Lato"/>
              <a:cs typeface="Lato"/>
              <a:sym typeface="Lato"/>
            </a:endParaRPr>
          </a:p>
          <a:p>
            <a:pPr indent="0" lvl="0" marL="0" rtl="0" algn="l">
              <a:spcBef>
                <a:spcPts val="0"/>
              </a:spcBef>
              <a:spcAft>
                <a:spcPts val="0"/>
              </a:spcAft>
              <a:buNone/>
            </a:pPr>
            <a:r>
              <a:rPr lang="ko" sz="1300">
                <a:solidFill>
                  <a:schemeClr val="dk1"/>
                </a:solidFill>
                <a:latin typeface="Lato"/>
                <a:ea typeface="Lato"/>
                <a:cs typeface="Lato"/>
                <a:sym typeface="Lato"/>
              </a:rPr>
              <a:t>: 저비용 구조</a:t>
            </a:r>
            <a:endParaRPr sz="1300">
              <a:latin typeface="Lato"/>
              <a:ea typeface="Lato"/>
              <a:cs typeface="Lato"/>
              <a:sym typeface="Lato"/>
            </a:endParaRPr>
          </a:p>
        </p:txBody>
      </p:sp>
      <p:sp>
        <p:nvSpPr>
          <p:cNvPr id="260" name="Google Shape;260;p18"/>
          <p:cNvSpPr/>
          <p:nvPr/>
        </p:nvSpPr>
        <p:spPr>
          <a:xfrm>
            <a:off x="5145075" y="3093238"/>
            <a:ext cx="3211200" cy="5274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300">
                <a:solidFill>
                  <a:schemeClr val="dk1"/>
                </a:solidFill>
                <a:latin typeface="Lato"/>
                <a:ea typeface="Lato"/>
                <a:cs typeface="Lato"/>
                <a:sym typeface="Lato"/>
              </a:rPr>
              <a:t>자동화 파이프라인, 설명가능한 분석 결과</a:t>
            </a:r>
            <a:endParaRPr b="1" sz="13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300">
                <a:solidFill>
                  <a:schemeClr val="dk1"/>
                </a:solidFill>
                <a:latin typeface="Lato"/>
                <a:ea typeface="Lato"/>
                <a:cs typeface="Lato"/>
                <a:sym typeface="Lato"/>
              </a:rPr>
              <a:t>: 비전문가 사용/신뢰 가능</a:t>
            </a:r>
            <a:endParaRPr sz="1300">
              <a:latin typeface="Lato"/>
              <a:ea typeface="Lato"/>
              <a:cs typeface="Lato"/>
              <a:sym typeface="Lato"/>
            </a:endParaRPr>
          </a:p>
        </p:txBody>
      </p:sp>
      <p:sp>
        <p:nvSpPr>
          <p:cNvPr id="261" name="Google Shape;261;p18"/>
          <p:cNvSpPr/>
          <p:nvPr/>
        </p:nvSpPr>
        <p:spPr>
          <a:xfrm>
            <a:off x="5144725" y="3761915"/>
            <a:ext cx="3211200" cy="5274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300">
                <a:solidFill>
                  <a:schemeClr val="dk1"/>
                </a:solidFill>
                <a:latin typeface="Lato"/>
                <a:ea typeface="Lato"/>
                <a:cs typeface="Lato"/>
                <a:sym typeface="Lato"/>
              </a:rPr>
              <a:t>모델 자동 재학습 구조</a:t>
            </a:r>
            <a:endParaRPr b="1" sz="13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300">
                <a:solidFill>
                  <a:schemeClr val="dk1"/>
                </a:solidFill>
                <a:latin typeface="Lato"/>
                <a:ea typeface="Lato"/>
                <a:cs typeface="Lato"/>
                <a:sym typeface="Lato"/>
              </a:rPr>
              <a:t>: 유지보수 최소화</a:t>
            </a:r>
            <a:endParaRPr sz="1300">
              <a:latin typeface="Lato"/>
              <a:ea typeface="Lato"/>
              <a:cs typeface="Lato"/>
              <a:sym typeface="Lato"/>
            </a:endParaRPr>
          </a:p>
        </p:txBody>
      </p:sp>
      <p:sp>
        <p:nvSpPr>
          <p:cNvPr id="262" name="Google Shape;262;p18"/>
          <p:cNvSpPr/>
          <p:nvPr/>
        </p:nvSpPr>
        <p:spPr>
          <a:xfrm rot="5400000">
            <a:off x="3017800" y="2927247"/>
            <a:ext cx="2981400" cy="441300"/>
          </a:xfrm>
          <a:prstGeom prst="triangle">
            <a:avLst>
              <a:gd fmla="val 50000" name="adj"/>
            </a:avLst>
          </a:prstGeom>
          <a:gradFill>
            <a:gsLst>
              <a:gs pos="0">
                <a:srgbClr val="00348D"/>
              </a:gs>
              <a:gs pos="100000">
                <a:srgbClr val="FFFFFF"/>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18"/>
          <p:cNvSpPr txBox="1"/>
          <p:nvPr>
            <p:ph type="title"/>
          </p:nvPr>
        </p:nvSpPr>
        <p:spPr>
          <a:xfrm>
            <a:off x="248200" y="745250"/>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앞선 재무적, 기술/운영적, 정보/인지적 장벽을 실질적으로 제거하는 구조로 적용 가능한 솔루션을 설계함</a:t>
            </a:r>
            <a:endParaRPr sz="1100">
              <a:latin typeface="Lato"/>
              <a:ea typeface="Lato"/>
              <a:cs typeface="Lato"/>
              <a:sym typeface="Lato"/>
            </a:endParaRPr>
          </a:p>
        </p:txBody>
      </p:sp>
      <p:sp>
        <p:nvSpPr>
          <p:cNvPr id="264" name="Google Shape;264;p18"/>
          <p:cNvSpPr txBox="1"/>
          <p:nvPr>
            <p:ph type="title"/>
          </p:nvPr>
        </p:nvSpPr>
        <p:spPr>
          <a:xfrm>
            <a:off x="248200" y="24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품질보증 도입 장벽</a:t>
            </a:r>
            <a:r>
              <a:rPr b="1" lang="ko">
                <a:latin typeface="Lato"/>
                <a:ea typeface="Lato"/>
                <a:cs typeface="Lato"/>
                <a:sym typeface="Lato"/>
              </a:rPr>
              <a:t>을 고려한 솔루션 대응 방식</a:t>
            </a:r>
            <a:endParaRPr b="1">
              <a:latin typeface="Lato"/>
              <a:ea typeface="Lato"/>
              <a:cs typeface="Lato"/>
              <a:sym typeface="Lato"/>
            </a:endParaRPr>
          </a:p>
        </p:txBody>
      </p:sp>
      <p:grpSp>
        <p:nvGrpSpPr>
          <p:cNvPr id="265" name="Google Shape;265;p18"/>
          <p:cNvGrpSpPr/>
          <p:nvPr/>
        </p:nvGrpSpPr>
        <p:grpSpPr>
          <a:xfrm>
            <a:off x="3680886" y="80525"/>
            <a:ext cx="5376235" cy="292457"/>
            <a:chOff x="43957" y="4798330"/>
            <a:chExt cx="7549832" cy="403500"/>
          </a:xfrm>
        </p:grpSpPr>
        <p:sp>
          <p:nvSpPr>
            <p:cNvPr id="266" name="Google Shape;266;p18"/>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accent3"/>
                  </a:solidFill>
                  <a:latin typeface="Lato"/>
                  <a:ea typeface="Lato"/>
                  <a:cs typeface="Lato"/>
                  <a:sym typeface="Lato"/>
                </a:rPr>
                <a:t>1. Introduction</a:t>
              </a:r>
              <a:endParaRPr sz="700">
                <a:solidFill>
                  <a:schemeClr val="accent3"/>
                </a:solidFill>
                <a:latin typeface="Lato"/>
                <a:ea typeface="Lato"/>
                <a:cs typeface="Lato"/>
                <a:sym typeface="Lato"/>
              </a:endParaRPr>
            </a:p>
          </p:txBody>
        </p:sp>
        <p:sp>
          <p:nvSpPr>
            <p:cNvPr id="267" name="Google Shape;267;p18"/>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00338D"/>
                  </a:solidFill>
                  <a:latin typeface="Lato"/>
                  <a:ea typeface="Lato"/>
                  <a:cs typeface="Lato"/>
                  <a:sym typeface="Lato"/>
                </a:rPr>
                <a:t>2. Executive Summary</a:t>
              </a:r>
              <a:endParaRPr sz="700">
                <a:solidFill>
                  <a:srgbClr val="00338D"/>
                </a:solidFill>
                <a:latin typeface="Lato"/>
                <a:ea typeface="Lato"/>
                <a:cs typeface="Lato"/>
                <a:sym typeface="Lato"/>
              </a:endParaRPr>
            </a:p>
          </p:txBody>
        </p:sp>
        <p:sp>
          <p:nvSpPr>
            <p:cNvPr id="268" name="Google Shape;268;p18"/>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3. 솔루션 개요</a:t>
              </a:r>
              <a:endParaRPr sz="700">
                <a:solidFill>
                  <a:schemeClr val="dk2"/>
                </a:solidFill>
                <a:latin typeface="Lato"/>
                <a:ea typeface="Lato"/>
                <a:cs typeface="Lato"/>
                <a:sym typeface="Lato"/>
              </a:endParaRPr>
            </a:p>
          </p:txBody>
        </p:sp>
        <p:sp>
          <p:nvSpPr>
            <p:cNvPr id="269" name="Google Shape;269;p18"/>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4. 솔루션 운영 구조</a:t>
              </a:r>
              <a:endParaRPr sz="700">
                <a:solidFill>
                  <a:schemeClr val="dk2"/>
                </a:solidFill>
                <a:latin typeface="Lato"/>
                <a:ea typeface="Lato"/>
                <a:cs typeface="Lato"/>
                <a:sym typeface="Lato"/>
              </a:endParaRPr>
            </a:p>
          </p:txBody>
        </p:sp>
        <p:sp>
          <p:nvSpPr>
            <p:cNvPr id="270" name="Google Shape;270;p18"/>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271" name="Google Shape;271;p18"/>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272" name="Google Shape;272;p18"/>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73" name="Google Shape;273;p18"/>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74" name="Google Shape;274;p18"/>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75" name="Google Shape;275;p18"/>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76" name="Google Shape;276;p18"/>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9"/>
          <p:cNvSpPr txBox="1"/>
          <p:nvPr>
            <p:ph type="title"/>
          </p:nvPr>
        </p:nvSpPr>
        <p:spPr>
          <a:xfrm>
            <a:off x="311700" y="23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솔루션 아키텍처</a:t>
            </a:r>
            <a:endParaRPr b="1">
              <a:latin typeface="Lato"/>
              <a:ea typeface="Lato"/>
              <a:cs typeface="Lato"/>
              <a:sym typeface="Lato"/>
            </a:endParaRPr>
          </a:p>
        </p:txBody>
      </p:sp>
      <p:sp>
        <p:nvSpPr>
          <p:cNvPr id="282" name="Google Shape;282;p19"/>
          <p:cNvSpPr txBox="1"/>
          <p:nvPr>
            <p:ph type="title"/>
          </p:nvPr>
        </p:nvSpPr>
        <p:spPr>
          <a:xfrm>
            <a:off x="311700" y="734675"/>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데이터 수집 -&gt; 자동화 AI 파이프라인 -&gt; DB -&gt; 알람/대시보드 -&gt; Feedback 구조</a:t>
            </a:r>
            <a:endParaRPr sz="1100">
              <a:latin typeface="Lato"/>
              <a:ea typeface="Lato"/>
              <a:cs typeface="Lato"/>
              <a:sym typeface="Lato"/>
            </a:endParaRPr>
          </a:p>
        </p:txBody>
      </p:sp>
      <p:grpSp>
        <p:nvGrpSpPr>
          <p:cNvPr id="283" name="Google Shape;283;p19"/>
          <p:cNvGrpSpPr/>
          <p:nvPr/>
        </p:nvGrpSpPr>
        <p:grpSpPr>
          <a:xfrm>
            <a:off x="3677673" y="75400"/>
            <a:ext cx="5376235" cy="292457"/>
            <a:chOff x="43957" y="4798330"/>
            <a:chExt cx="7549832" cy="403500"/>
          </a:xfrm>
        </p:grpSpPr>
        <p:sp>
          <p:nvSpPr>
            <p:cNvPr id="284" name="Google Shape;284;p19"/>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1. Introduction</a:t>
              </a:r>
              <a:endParaRPr sz="700">
                <a:solidFill>
                  <a:srgbClr val="595959"/>
                </a:solidFill>
                <a:latin typeface="Lato"/>
                <a:ea typeface="Lato"/>
                <a:cs typeface="Lato"/>
                <a:sym typeface="Lato"/>
              </a:endParaRPr>
            </a:p>
          </p:txBody>
        </p:sp>
        <p:sp>
          <p:nvSpPr>
            <p:cNvPr id="285" name="Google Shape;285;p19"/>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2. Executive Summary</a:t>
              </a:r>
              <a:endParaRPr sz="700">
                <a:solidFill>
                  <a:srgbClr val="595959"/>
                </a:solidFill>
                <a:latin typeface="Lato"/>
                <a:ea typeface="Lato"/>
                <a:cs typeface="Lato"/>
                <a:sym typeface="Lato"/>
              </a:endParaRPr>
            </a:p>
          </p:txBody>
        </p:sp>
        <p:sp>
          <p:nvSpPr>
            <p:cNvPr id="286" name="Google Shape;286;p19"/>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48D"/>
                  </a:solidFill>
                  <a:latin typeface="Lato"/>
                  <a:ea typeface="Lato"/>
                  <a:cs typeface="Lato"/>
                  <a:sym typeface="Lato"/>
                </a:rPr>
                <a:t>3. 솔루션 개요</a:t>
              </a:r>
              <a:endParaRPr b="1" sz="700">
                <a:solidFill>
                  <a:srgbClr val="00348D"/>
                </a:solidFill>
                <a:latin typeface="Lato"/>
                <a:ea typeface="Lato"/>
                <a:cs typeface="Lato"/>
                <a:sym typeface="Lato"/>
              </a:endParaRPr>
            </a:p>
          </p:txBody>
        </p:sp>
        <p:sp>
          <p:nvSpPr>
            <p:cNvPr id="287" name="Google Shape;287;p19"/>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4. 솔루션 운영 구조</a:t>
              </a:r>
              <a:endParaRPr sz="700">
                <a:solidFill>
                  <a:srgbClr val="595959"/>
                </a:solidFill>
                <a:latin typeface="Lato"/>
                <a:ea typeface="Lato"/>
                <a:cs typeface="Lato"/>
                <a:sym typeface="Lato"/>
              </a:endParaRPr>
            </a:p>
          </p:txBody>
        </p:sp>
        <p:sp>
          <p:nvSpPr>
            <p:cNvPr id="288" name="Google Shape;288;p19"/>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289" name="Google Shape;289;p19"/>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290" name="Google Shape;290;p19"/>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91" name="Google Shape;291;p19"/>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92" name="Google Shape;292;p19"/>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93" name="Google Shape;293;p19"/>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294" name="Google Shape;294;p19"/>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pic>
        <p:nvPicPr>
          <p:cNvPr id="295" name="Google Shape;295;p19" title="archi.drawio (5) (1).png"/>
          <p:cNvPicPr preferRelativeResize="0"/>
          <p:nvPr/>
        </p:nvPicPr>
        <p:blipFill>
          <a:blip r:embed="rId3">
            <a:alphaModFix/>
          </a:blip>
          <a:stretch>
            <a:fillRect/>
          </a:stretch>
        </p:blipFill>
        <p:spPr>
          <a:xfrm>
            <a:off x="424675" y="1350588"/>
            <a:ext cx="5738626" cy="3401474"/>
          </a:xfrm>
          <a:prstGeom prst="rect">
            <a:avLst/>
          </a:prstGeom>
          <a:noFill/>
          <a:ln>
            <a:noFill/>
          </a:ln>
        </p:spPr>
      </p:pic>
      <p:pic>
        <p:nvPicPr>
          <p:cNvPr id="296" name="Google Shape;296;p19"/>
          <p:cNvPicPr preferRelativeResize="0"/>
          <p:nvPr/>
        </p:nvPicPr>
        <p:blipFill rotWithShape="1">
          <a:blip r:embed="rId4">
            <a:alphaModFix/>
          </a:blip>
          <a:srcRect b="28892" l="0" r="0" t="30910"/>
          <a:stretch/>
        </p:blipFill>
        <p:spPr>
          <a:xfrm>
            <a:off x="2573116" y="2168216"/>
            <a:ext cx="240835" cy="83059"/>
          </a:xfrm>
          <a:prstGeom prst="rect">
            <a:avLst/>
          </a:prstGeom>
          <a:noFill/>
          <a:ln>
            <a:noFill/>
          </a:ln>
        </p:spPr>
      </p:pic>
      <p:cxnSp>
        <p:nvCxnSpPr>
          <p:cNvPr id="297" name="Google Shape;297;p19"/>
          <p:cNvCxnSpPr/>
          <p:nvPr/>
        </p:nvCxnSpPr>
        <p:spPr>
          <a:xfrm>
            <a:off x="6251475" y="1091275"/>
            <a:ext cx="0" cy="39201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19"/>
          <p:cNvSpPr/>
          <p:nvPr/>
        </p:nvSpPr>
        <p:spPr>
          <a:xfrm>
            <a:off x="6375653" y="1091275"/>
            <a:ext cx="2603100" cy="260400"/>
          </a:xfrm>
          <a:prstGeom prst="roundRect">
            <a:avLst>
              <a:gd fmla="val 16667" name="adj"/>
            </a:avLst>
          </a:prstGeom>
          <a:solidFill>
            <a:srgbClr val="0034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solidFill>
                  <a:srgbClr val="FFFFFF"/>
                </a:solidFill>
                <a:latin typeface="Lato"/>
                <a:ea typeface="Lato"/>
                <a:cs typeface="Lato"/>
                <a:sym typeface="Lato"/>
              </a:rPr>
              <a:t>아키텍처 개요</a:t>
            </a:r>
            <a:endParaRPr b="1" sz="1300">
              <a:solidFill>
                <a:srgbClr val="FFFFFF"/>
              </a:solidFill>
              <a:latin typeface="Lato"/>
              <a:ea typeface="Lato"/>
              <a:cs typeface="Lato"/>
              <a:sym typeface="Lato"/>
            </a:endParaRPr>
          </a:p>
        </p:txBody>
      </p:sp>
      <p:sp>
        <p:nvSpPr>
          <p:cNvPr id="299" name="Google Shape;299;p19"/>
          <p:cNvSpPr/>
          <p:nvPr/>
        </p:nvSpPr>
        <p:spPr>
          <a:xfrm>
            <a:off x="7397700" y="-807475"/>
            <a:ext cx="2103900" cy="209700"/>
          </a:xfrm>
          <a:prstGeom prst="rect">
            <a:avLst/>
          </a:prstGeom>
          <a:solidFill>
            <a:srgbClr val="DBDF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1000">
                <a:solidFill>
                  <a:schemeClr val="lt1"/>
                </a:solidFill>
                <a:latin typeface="Lato"/>
                <a:ea typeface="Lato"/>
                <a:cs typeface="Lato"/>
                <a:sym typeface="Lato"/>
              </a:rPr>
              <a:t>품질 이상 감지 및 불량률 저감</a:t>
            </a:r>
            <a:endParaRPr b="1" sz="1000">
              <a:solidFill>
                <a:schemeClr val="lt1"/>
              </a:solidFill>
              <a:latin typeface="Lato"/>
              <a:ea typeface="Lato"/>
              <a:cs typeface="Lato"/>
              <a:sym typeface="Lato"/>
            </a:endParaRPr>
          </a:p>
        </p:txBody>
      </p:sp>
      <p:sp>
        <p:nvSpPr>
          <p:cNvPr id="300" name="Google Shape;300;p19"/>
          <p:cNvSpPr/>
          <p:nvPr/>
        </p:nvSpPr>
        <p:spPr>
          <a:xfrm>
            <a:off x="6891596" y="1467075"/>
            <a:ext cx="2087400" cy="260400"/>
          </a:xfrm>
          <a:prstGeom prst="roundRect">
            <a:avLst>
              <a:gd fmla="val 16667" name="adj"/>
            </a:avLst>
          </a:prstGeom>
          <a:solidFill>
            <a:srgbClr val="5268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lt1"/>
                </a:solidFill>
                <a:latin typeface="Lato"/>
                <a:ea typeface="Lato"/>
                <a:cs typeface="Lato"/>
                <a:sym typeface="Lato"/>
              </a:rPr>
              <a:t>데이터 수집</a:t>
            </a:r>
            <a:endParaRPr b="1" sz="1200">
              <a:solidFill>
                <a:schemeClr val="lt1"/>
              </a:solidFill>
              <a:latin typeface="Lato"/>
              <a:ea typeface="Lato"/>
              <a:cs typeface="Lato"/>
              <a:sym typeface="Lato"/>
            </a:endParaRPr>
          </a:p>
        </p:txBody>
      </p:sp>
      <p:sp>
        <p:nvSpPr>
          <p:cNvPr id="301" name="Google Shape;301;p19"/>
          <p:cNvSpPr/>
          <p:nvPr/>
        </p:nvSpPr>
        <p:spPr>
          <a:xfrm>
            <a:off x="6891596" y="2199475"/>
            <a:ext cx="2087400" cy="260400"/>
          </a:xfrm>
          <a:prstGeom prst="roundRect">
            <a:avLst>
              <a:gd fmla="val 16667" name="adj"/>
            </a:avLst>
          </a:prstGeom>
          <a:solidFill>
            <a:srgbClr val="5268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lt1"/>
                </a:solidFill>
                <a:latin typeface="Lato"/>
                <a:ea typeface="Lato"/>
                <a:cs typeface="Lato"/>
                <a:sym typeface="Lato"/>
              </a:rPr>
              <a:t>자동화 파이프라인</a:t>
            </a:r>
            <a:endParaRPr b="1" sz="1200">
              <a:solidFill>
                <a:schemeClr val="lt1"/>
              </a:solidFill>
              <a:latin typeface="Lato"/>
              <a:ea typeface="Lato"/>
              <a:cs typeface="Lato"/>
              <a:sym typeface="Lato"/>
            </a:endParaRPr>
          </a:p>
        </p:txBody>
      </p:sp>
      <p:sp>
        <p:nvSpPr>
          <p:cNvPr id="302" name="Google Shape;302;p19"/>
          <p:cNvSpPr/>
          <p:nvPr/>
        </p:nvSpPr>
        <p:spPr>
          <a:xfrm>
            <a:off x="6891596" y="2931875"/>
            <a:ext cx="2087400" cy="260400"/>
          </a:xfrm>
          <a:prstGeom prst="roundRect">
            <a:avLst>
              <a:gd fmla="val 16667" name="adj"/>
            </a:avLst>
          </a:prstGeom>
          <a:solidFill>
            <a:srgbClr val="5268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lt1"/>
                </a:solidFill>
                <a:latin typeface="Lato"/>
                <a:ea typeface="Lato"/>
                <a:cs typeface="Lato"/>
                <a:sym typeface="Lato"/>
              </a:rPr>
              <a:t>DB</a:t>
            </a:r>
            <a:endParaRPr b="1" sz="1200">
              <a:solidFill>
                <a:schemeClr val="lt1"/>
              </a:solidFill>
              <a:latin typeface="Lato"/>
              <a:ea typeface="Lato"/>
              <a:cs typeface="Lato"/>
              <a:sym typeface="Lato"/>
            </a:endParaRPr>
          </a:p>
        </p:txBody>
      </p:sp>
      <p:sp>
        <p:nvSpPr>
          <p:cNvPr id="303" name="Google Shape;303;p19"/>
          <p:cNvSpPr/>
          <p:nvPr/>
        </p:nvSpPr>
        <p:spPr>
          <a:xfrm>
            <a:off x="6883021" y="3609525"/>
            <a:ext cx="2087400" cy="260400"/>
          </a:xfrm>
          <a:prstGeom prst="roundRect">
            <a:avLst>
              <a:gd fmla="val 16667" name="adj"/>
            </a:avLst>
          </a:prstGeom>
          <a:solidFill>
            <a:srgbClr val="5268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lt1"/>
                </a:solidFill>
                <a:latin typeface="Lato"/>
                <a:ea typeface="Lato"/>
                <a:cs typeface="Lato"/>
                <a:sym typeface="Lato"/>
              </a:rPr>
              <a:t>알람/대시보드</a:t>
            </a:r>
            <a:endParaRPr b="1" sz="1200">
              <a:solidFill>
                <a:schemeClr val="lt1"/>
              </a:solidFill>
              <a:latin typeface="Lato"/>
              <a:ea typeface="Lato"/>
              <a:cs typeface="Lato"/>
              <a:sym typeface="Lato"/>
            </a:endParaRPr>
          </a:p>
        </p:txBody>
      </p:sp>
      <p:sp>
        <p:nvSpPr>
          <p:cNvPr id="304" name="Google Shape;304;p19"/>
          <p:cNvSpPr/>
          <p:nvPr/>
        </p:nvSpPr>
        <p:spPr>
          <a:xfrm>
            <a:off x="6883096" y="4436900"/>
            <a:ext cx="2087400" cy="260400"/>
          </a:xfrm>
          <a:prstGeom prst="roundRect">
            <a:avLst>
              <a:gd fmla="val 16667" name="adj"/>
            </a:avLst>
          </a:prstGeom>
          <a:solidFill>
            <a:srgbClr val="5268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lt1"/>
                </a:solidFill>
                <a:latin typeface="Lato"/>
                <a:ea typeface="Lato"/>
                <a:cs typeface="Lato"/>
                <a:sym typeface="Lato"/>
              </a:rPr>
              <a:t>Feedback</a:t>
            </a:r>
            <a:endParaRPr b="1" sz="1200">
              <a:solidFill>
                <a:schemeClr val="lt1"/>
              </a:solidFill>
              <a:latin typeface="Lato"/>
              <a:ea typeface="Lato"/>
              <a:cs typeface="Lato"/>
              <a:sym typeface="Lato"/>
            </a:endParaRPr>
          </a:p>
        </p:txBody>
      </p:sp>
      <p:sp>
        <p:nvSpPr>
          <p:cNvPr id="305" name="Google Shape;305;p19"/>
          <p:cNvSpPr/>
          <p:nvPr/>
        </p:nvSpPr>
        <p:spPr>
          <a:xfrm>
            <a:off x="6417692" y="1467075"/>
            <a:ext cx="358200" cy="260400"/>
          </a:xfrm>
          <a:prstGeom prst="homePlate">
            <a:avLst>
              <a:gd fmla="val 25787" name="adj"/>
            </a:avLst>
          </a:prstGeom>
          <a:solidFill>
            <a:srgbClr val="E854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1</a:t>
            </a:r>
            <a:endParaRPr b="1">
              <a:solidFill>
                <a:schemeClr val="lt1"/>
              </a:solidFill>
              <a:latin typeface="Lato"/>
              <a:ea typeface="Lato"/>
              <a:cs typeface="Lato"/>
              <a:sym typeface="Lato"/>
            </a:endParaRPr>
          </a:p>
        </p:txBody>
      </p:sp>
      <p:sp>
        <p:nvSpPr>
          <p:cNvPr id="306" name="Google Shape;306;p19"/>
          <p:cNvSpPr/>
          <p:nvPr/>
        </p:nvSpPr>
        <p:spPr>
          <a:xfrm>
            <a:off x="6416281" y="2199475"/>
            <a:ext cx="358200" cy="260400"/>
          </a:xfrm>
          <a:prstGeom prst="homePlate">
            <a:avLst>
              <a:gd fmla="val 25787" name="adj"/>
            </a:avLst>
          </a:prstGeom>
          <a:solidFill>
            <a:srgbClr val="E854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2</a:t>
            </a:r>
            <a:endParaRPr b="1">
              <a:solidFill>
                <a:schemeClr val="lt1"/>
              </a:solidFill>
              <a:latin typeface="Lato"/>
              <a:ea typeface="Lato"/>
              <a:cs typeface="Lato"/>
              <a:sym typeface="Lato"/>
            </a:endParaRPr>
          </a:p>
        </p:txBody>
      </p:sp>
      <p:sp>
        <p:nvSpPr>
          <p:cNvPr id="307" name="Google Shape;307;p19"/>
          <p:cNvSpPr/>
          <p:nvPr/>
        </p:nvSpPr>
        <p:spPr>
          <a:xfrm>
            <a:off x="6416281" y="2931875"/>
            <a:ext cx="358200" cy="260400"/>
          </a:xfrm>
          <a:prstGeom prst="homePlate">
            <a:avLst>
              <a:gd fmla="val 25787" name="adj"/>
            </a:avLst>
          </a:prstGeom>
          <a:solidFill>
            <a:srgbClr val="E854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3</a:t>
            </a:r>
            <a:endParaRPr b="1">
              <a:solidFill>
                <a:schemeClr val="lt1"/>
              </a:solidFill>
              <a:latin typeface="Lato"/>
              <a:ea typeface="Lato"/>
              <a:cs typeface="Lato"/>
              <a:sym typeface="Lato"/>
            </a:endParaRPr>
          </a:p>
        </p:txBody>
      </p:sp>
      <p:sp>
        <p:nvSpPr>
          <p:cNvPr id="308" name="Google Shape;308;p19"/>
          <p:cNvSpPr/>
          <p:nvPr/>
        </p:nvSpPr>
        <p:spPr>
          <a:xfrm>
            <a:off x="6407706" y="3609525"/>
            <a:ext cx="358200" cy="260400"/>
          </a:xfrm>
          <a:prstGeom prst="homePlate">
            <a:avLst>
              <a:gd fmla="val 25787" name="adj"/>
            </a:avLst>
          </a:prstGeom>
          <a:solidFill>
            <a:srgbClr val="E854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4</a:t>
            </a:r>
            <a:endParaRPr b="1">
              <a:solidFill>
                <a:schemeClr val="lt1"/>
              </a:solidFill>
              <a:latin typeface="Lato"/>
              <a:ea typeface="Lato"/>
              <a:cs typeface="Lato"/>
              <a:sym typeface="Lato"/>
            </a:endParaRPr>
          </a:p>
        </p:txBody>
      </p:sp>
      <p:sp>
        <p:nvSpPr>
          <p:cNvPr id="309" name="Google Shape;309;p19"/>
          <p:cNvSpPr/>
          <p:nvPr/>
        </p:nvSpPr>
        <p:spPr>
          <a:xfrm>
            <a:off x="6407706" y="4436900"/>
            <a:ext cx="358200" cy="260400"/>
          </a:xfrm>
          <a:prstGeom prst="homePlate">
            <a:avLst>
              <a:gd fmla="val 25787" name="adj"/>
            </a:avLst>
          </a:prstGeom>
          <a:solidFill>
            <a:srgbClr val="E854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latin typeface="Lato"/>
                <a:ea typeface="Lato"/>
                <a:cs typeface="Lato"/>
                <a:sym typeface="Lato"/>
              </a:rPr>
              <a:t>5</a:t>
            </a:r>
            <a:endParaRPr b="1">
              <a:solidFill>
                <a:schemeClr val="lt1"/>
              </a:solidFill>
              <a:latin typeface="Lato"/>
              <a:ea typeface="Lato"/>
              <a:cs typeface="Lato"/>
              <a:sym typeface="Lato"/>
            </a:endParaRPr>
          </a:p>
        </p:txBody>
      </p:sp>
      <p:sp>
        <p:nvSpPr>
          <p:cNvPr id="310" name="Google Shape;310;p19"/>
          <p:cNvSpPr txBox="1"/>
          <p:nvPr/>
        </p:nvSpPr>
        <p:spPr>
          <a:xfrm>
            <a:off x="6842675" y="1670725"/>
            <a:ext cx="21867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과거 데이터 업로드 or 배치단위 데이터 수집 후 데이터레이크/DB 적재 </a:t>
            </a:r>
            <a:endParaRPr sz="1000">
              <a:solidFill>
                <a:schemeClr val="dk2"/>
              </a:solidFill>
              <a:latin typeface="Lato"/>
              <a:ea typeface="Lato"/>
              <a:cs typeface="Lato"/>
              <a:sym typeface="Lato"/>
            </a:endParaRPr>
          </a:p>
        </p:txBody>
      </p:sp>
      <p:sp>
        <p:nvSpPr>
          <p:cNvPr id="311" name="Google Shape;311;p19"/>
          <p:cNvSpPr txBox="1"/>
          <p:nvPr/>
        </p:nvSpPr>
        <p:spPr>
          <a:xfrm>
            <a:off x="6891596" y="2401000"/>
            <a:ext cx="20874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자동화된 파이프라인에 따라 전처리, 모델 학습, 재학습등 수행</a:t>
            </a:r>
            <a:endParaRPr sz="1000">
              <a:solidFill>
                <a:schemeClr val="dk2"/>
              </a:solidFill>
              <a:latin typeface="Lato"/>
              <a:ea typeface="Lato"/>
              <a:cs typeface="Lato"/>
              <a:sym typeface="Lato"/>
            </a:endParaRPr>
          </a:p>
        </p:txBody>
      </p:sp>
      <p:sp>
        <p:nvSpPr>
          <p:cNvPr id="312" name="Google Shape;312;p19"/>
          <p:cNvSpPr txBox="1"/>
          <p:nvPr/>
        </p:nvSpPr>
        <p:spPr>
          <a:xfrm>
            <a:off x="6891596" y="3128546"/>
            <a:ext cx="20874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과거, 실시간 데이터, 분류 결과, 선택된 모델 등 데이터 적재</a:t>
            </a:r>
            <a:endParaRPr sz="1000">
              <a:solidFill>
                <a:schemeClr val="dk2"/>
              </a:solidFill>
              <a:latin typeface="Lato"/>
              <a:ea typeface="Lato"/>
              <a:cs typeface="Lato"/>
              <a:sym typeface="Lato"/>
            </a:endParaRPr>
          </a:p>
        </p:txBody>
      </p:sp>
      <p:sp>
        <p:nvSpPr>
          <p:cNvPr id="313" name="Google Shape;313;p19"/>
          <p:cNvSpPr txBox="1"/>
          <p:nvPr/>
        </p:nvSpPr>
        <p:spPr>
          <a:xfrm>
            <a:off x="6883021" y="3804231"/>
            <a:ext cx="20874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분류 결과 바탕 불량 알람 발동,</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모델 정확도 바탕 재학습 알람 발동,</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데이터 마트 바탕 대시보드 시각화</a:t>
            </a:r>
            <a:endParaRPr sz="1000">
              <a:solidFill>
                <a:schemeClr val="dk2"/>
              </a:solidFill>
              <a:latin typeface="Lato"/>
              <a:ea typeface="Lato"/>
              <a:cs typeface="Lato"/>
              <a:sym typeface="Lato"/>
            </a:endParaRPr>
          </a:p>
        </p:txBody>
      </p:sp>
      <p:sp>
        <p:nvSpPr>
          <p:cNvPr id="314" name="Google Shape;314;p19"/>
          <p:cNvSpPr txBox="1"/>
          <p:nvPr/>
        </p:nvSpPr>
        <p:spPr>
          <a:xfrm>
            <a:off x="6883021" y="4652176"/>
            <a:ext cx="20874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불량 제품에 대한 실제 데이터 확인 및 피드백 수행</a:t>
            </a:r>
            <a:endParaRPr sz="10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311700" y="23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이미지 파이프라인</a:t>
            </a:r>
            <a:endParaRPr b="1">
              <a:latin typeface="Lato"/>
              <a:ea typeface="Lato"/>
              <a:cs typeface="Lato"/>
              <a:sym typeface="Lato"/>
            </a:endParaRPr>
          </a:p>
        </p:txBody>
      </p:sp>
      <p:sp>
        <p:nvSpPr>
          <p:cNvPr id="320" name="Google Shape;320;p20"/>
          <p:cNvSpPr txBox="1"/>
          <p:nvPr>
            <p:ph type="title"/>
          </p:nvPr>
        </p:nvSpPr>
        <p:spPr>
          <a:xfrm>
            <a:off x="311700" y="734675"/>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자동화  이미지 파이프라인에 따라 과거 데이터를 학습한 모델을 통해 새로운 배치 단위 수집 데이터의 불량 여부 및 유형을 분류함</a:t>
            </a:r>
            <a:endParaRPr sz="1100">
              <a:latin typeface="Lato"/>
              <a:ea typeface="Lato"/>
              <a:cs typeface="Lato"/>
              <a:sym typeface="Lato"/>
            </a:endParaRPr>
          </a:p>
        </p:txBody>
      </p:sp>
      <p:cxnSp>
        <p:nvCxnSpPr>
          <p:cNvPr id="321" name="Google Shape;321;p20"/>
          <p:cNvCxnSpPr/>
          <p:nvPr/>
        </p:nvCxnSpPr>
        <p:spPr>
          <a:xfrm>
            <a:off x="7138000" y="1109238"/>
            <a:ext cx="0" cy="3920100"/>
          </a:xfrm>
          <a:prstGeom prst="straightConnector1">
            <a:avLst/>
          </a:prstGeom>
          <a:noFill/>
          <a:ln cap="flat" cmpd="sng" w="9525">
            <a:solidFill>
              <a:schemeClr val="dk2"/>
            </a:solidFill>
            <a:prstDash val="solid"/>
            <a:round/>
            <a:headEnd len="med" w="med" type="none"/>
            <a:tailEnd len="med" w="med" type="none"/>
          </a:ln>
        </p:spPr>
      </p:cxnSp>
      <p:pic>
        <p:nvPicPr>
          <p:cNvPr id="322" name="Google Shape;322;p20" title="파이프라인 통합버전.drawio (4).png"/>
          <p:cNvPicPr preferRelativeResize="0"/>
          <p:nvPr/>
        </p:nvPicPr>
        <p:blipFill>
          <a:blip r:embed="rId3">
            <a:alphaModFix/>
          </a:blip>
          <a:stretch>
            <a:fillRect/>
          </a:stretch>
        </p:blipFill>
        <p:spPr>
          <a:xfrm>
            <a:off x="152400" y="1147475"/>
            <a:ext cx="6706042" cy="3843625"/>
          </a:xfrm>
          <a:prstGeom prst="rect">
            <a:avLst/>
          </a:prstGeom>
          <a:noFill/>
          <a:ln>
            <a:noFill/>
          </a:ln>
        </p:spPr>
      </p:pic>
      <p:sp>
        <p:nvSpPr>
          <p:cNvPr id="323" name="Google Shape;323;p20"/>
          <p:cNvSpPr txBox="1"/>
          <p:nvPr/>
        </p:nvSpPr>
        <p:spPr>
          <a:xfrm>
            <a:off x="7311325" y="1980775"/>
            <a:ext cx="1662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빠르고 일관된 데이터 처리</a:t>
            </a:r>
            <a:endParaRPr sz="1000">
              <a:solidFill>
                <a:schemeClr val="dk2"/>
              </a:solidFill>
              <a:latin typeface="Lato"/>
              <a:ea typeface="Lato"/>
              <a:cs typeface="Lato"/>
              <a:sym typeface="Lato"/>
            </a:endParaRPr>
          </a:p>
        </p:txBody>
      </p:sp>
      <p:sp>
        <p:nvSpPr>
          <p:cNvPr id="324" name="Google Shape;324;p20"/>
          <p:cNvSpPr/>
          <p:nvPr/>
        </p:nvSpPr>
        <p:spPr>
          <a:xfrm>
            <a:off x="7316550" y="1172675"/>
            <a:ext cx="1662600" cy="260400"/>
          </a:xfrm>
          <a:prstGeom prst="roundRect">
            <a:avLst>
              <a:gd fmla="val 16667" name="adj"/>
            </a:avLst>
          </a:prstGeom>
          <a:solidFill>
            <a:srgbClr val="0034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rgbClr val="FFFFFF"/>
                </a:solidFill>
                <a:latin typeface="Lato"/>
                <a:ea typeface="Lato"/>
                <a:cs typeface="Lato"/>
                <a:sym typeface="Lato"/>
              </a:rPr>
              <a:t>핵심 설계 및 효과</a:t>
            </a:r>
            <a:endParaRPr b="1" sz="1200">
              <a:solidFill>
                <a:srgbClr val="FFFFFF"/>
              </a:solidFill>
              <a:latin typeface="Lato"/>
              <a:ea typeface="Lato"/>
              <a:cs typeface="Lato"/>
              <a:sym typeface="Lato"/>
            </a:endParaRPr>
          </a:p>
        </p:txBody>
      </p:sp>
      <p:sp>
        <p:nvSpPr>
          <p:cNvPr id="325" name="Google Shape;325;p20"/>
          <p:cNvSpPr txBox="1"/>
          <p:nvPr/>
        </p:nvSpPr>
        <p:spPr>
          <a:xfrm>
            <a:off x="7311325" y="2745548"/>
            <a:ext cx="1662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유지보수 최소화,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정확도 중심의 효율적 운영</a:t>
            </a:r>
            <a:endParaRPr sz="1000">
              <a:solidFill>
                <a:schemeClr val="dk2"/>
              </a:solidFill>
              <a:latin typeface="Lato"/>
              <a:ea typeface="Lato"/>
              <a:cs typeface="Lato"/>
              <a:sym typeface="Lato"/>
            </a:endParaRPr>
          </a:p>
        </p:txBody>
      </p:sp>
      <p:sp>
        <p:nvSpPr>
          <p:cNvPr id="326" name="Google Shape;326;p20"/>
          <p:cNvSpPr txBox="1"/>
          <p:nvPr/>
        </p:nvSpPr>
        <p:spPr>
          <a:xfrm>
            <a:off x="7311325" y="3649924"/>
            <a:ext cx="1662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모델 신뢰도 향상,</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데이터 품질 유지</a:t>
            </a:r>
            <a:endParaRPr sz="1000">
              <a:solidFill>
                <a:schemeClr val="dk2"/>
              </a:solidFill>
              <a:latin typeface="Lato"/>
              <a:ea typeface="Lato"/>
              <a:cs typeface="Lato"/>
              <a:sym typeface="Lato"/>
            </a:endParaRPr>
          </a:p>
        </p:txBody>
      </p:sp>
      <p:sp>
        <p:nvSpPr>
          <p:cNvPr id="327" name="Google Shape;327;p20"/>
          <p:cNvSpPr txBox="1"/>
          <p:nvPr/>
        </p:nvSpPr>
        <p:spPr>
          <a:xfrm>
            <a:off x="7311325" y="4536850"/>
            <a:ext cx="1662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재학습 트리거를 통한 자동 대응 및 사용자 확인</a:t>
            </a:r>
            <a:endParaRPr sz="1000">
              <a:solidFill>
                <a:schemeClr val="dk2"/>
              </a:solidFill>
              <a:latin typeface="Lato"/>
              <a:ea typeface="Lato"/>
              <a:cs typeface="Lato"/>
              <a:sym typeface="Lato"/>
            </a:endParaRPr>
          </a:p>
        </p:txBody>
      </p:sp>
      <p:pic>
        <p:nvPicPr>
          <p:cNvPr id="328" name="Google Shape;328;p20" title="pngegg (1).png"/>
          <p:cNvPicPr preferRelativeResize="0"/>
          <p:nvPr/>
        </p:nvPicPr>
        <p:blipFill rotWithShape="1">
          <a:blip r:embed="rId4">
            <a:alphaModFix/>
          </a:blip>
          <a:srcRect b="-652016" l="-871488" r="276077" t="56606"/>
          <a:stretch/>
        </p:blipFill>
        <p:spPr>
          <a:xfrm>
            <a:off x="-119062" y="547688"/>
            <a:ext cx="3743325" cy="3743325"/>
          </a:xfrm>
          <a:prstGeom prst="rect">
            <a:avLst/>
          </a:prstGeom>
          <a:noFill/>
          <a:ln>
            <a:noFill/>
          </a:ln>
        </p:spPr>
      </p:pic>
      <p:pic>
        <p:nvPicPr>
          <p:cNvPr id="329" name="Google Shape;329;p20" title="pngegg.png"/>
          <p:cNvPicPr preferRelativeResize="0"/>
          <p:nvPr/>
        </p:nvPicPr>
        <p:blipFill rotWithShape="1">
          <a:blip r:embed="rId5">
            <a:alphaModFix/>
          </a:blip>
          <a:srcRect b="-549392" l="-823402" r="395139" t="121130"/>
          <a:stretch/>
        </p:blipFill>
        <p:spPr>
          <a:xfrm>
            <a:off x="323850" y="990600"/>
            <a:ext cx="2857500" cy="2857500"/>
          </a:xfrm>
          <a:prstGeom prst="rect">
            <a:avLst/>
          </a:prstGeom>
          <a:noFill/>
          <a:ln>
            <a:noFill/>
          </a:ln>
        </p:spPr>
      </p:pic>
      <p:pic>
        <p:nvPicPr>
          <p:cNvPr id="330" name="Google Shape;330;p20" title="64px-Eo_circle_red_number-4.svg.png"/>
          <p:cNvPicPr preferRelativeResize="0"/>
          <p:nvPr/>
        </p:nvPicPr>
        <p:blipFill>
          <a:blip r:embed="rId6">
            <a:alphaModFix/>
          </a:blip>
          <a:stretch>
            <a:fillRect/>
          </a:stretch>
        </p:blipFill>
        <p:spPr>
          <a:xfrm>
            <a:off x="6704275" y="3665175"/>
            <a:ext cx="260400" cy="260400"/>
          </a:xfrm>
          <a:prstGeom prst="rect">
            <a:avLst/>
          </a:prstGeom>
          <a:noFill/>
          <a:ln>
            <a:noFill/>
          </a:ln>
        </p:spPr>
      </p:pic>
      <p:pic>
        <p:nvPicPr>
          <p:cNvPr id="331" name="Google Shape;331;p20"/>
          <p:cNvPicPr preferRelativeResize="0"/>
          <p:nvPr/>
        </p:nvPicPr>
        <p:blipFill>
          <a:blip r:embed="rId7">
            <a:alphaModFix/>
          </a:blip>
          <a:stretch>
            <a:fillRect/>
          </a:stretch>
        </p:blipFill>
        <p:spPr>
          <a:xfrm>
            <a:off x="841975" y="1694775"/>
            <a:ext cx="260401" cy="260401"/>
          </a:xfrm>
          <a:prstGeom prst="rect">
            <a:avLst/>
          </a:prstGeom>
          <a:noFill/>
          <a:ln>
            <a:noFill/>
          </a:ln>
        </p:spPr>
      </p:pic>
      <p:pic>
        <p:nvPicPr>
          <p:cNvPr id="332" name="Google Shape;332;p20"/>
          <p:cNvPicPr preferRelativeResize="0"/>
          <p:nvPr/>
        </p:nvPicPr>
        <p:blipFill>
          <a:blip r:embed="rId8">
            <a:alphaModFix/>
          </a:blip>
          <a:stretch>
            <a:fillRect/>
          </a:stretch>
        </p:blipFill>
        <p:spPr>
          <a:xfrm>
            <a:off x="4105575" y="1809425"/>
            <a:ext cx="260401" cy="260399"/>
          </a:xfrm>
          <a:prstGeom prst="rect">
            <a:avLst/>
          </a:prstGeom>
          <a:noFill/>
          <a:ln>
            <a:noFill/>
          </a:ln>
        </p:spPr>
      </p:pic>
      <p:pic>
        <p:nvPicPr>
          <p:cNvPr id="333" name="Google Shape;333;p20"/>
          <p:cNvPicPr preferRelativeResize="0"/>
          <p:nvPr/>
        </p:nvPicPr>
        <p:blipFill>
          <a:blip r:embed="rId9">
            <a:alphaModFix/>
          </a:blip>
          <a:stretch>
            <a:fillRect/>
          </a:stretch>
        </p:blipFill>
        <p:spPr>
          <a:xfrm>
            <a:off x="6031175" y="2441550"/>
            <a:ext cx="260399" cy="260401"/>
          </a:xfrm>
          <a:prstGeom prst="rect">
            <a:avLst/>
          </a:prstGeom>
          <a:noFill/>
          <a:ln>
            <a:noFill/>
          </a:ln>
        </p:spPr>
      </p:pic>
      <p:sp>
        <p:nvSpPr>
          <p:cNvPr id="334" name="Google Shape;334;p20"/>
          <p:cNvSpPr/>
          <p:nvPr/>
        </p:nvSpPr>
        <p:spPr>
          <a:xfrm>
            <a:off x="769625" y="1766350"/>
            <a:ext cx="3048000" cy="1821300"/>
          </a:xfrm>
          <a:prstGeom prst="rect">
            <a:avLst/>
          </a:prstGeom>
          <a:noFill/>
          <a:ln cap="flat" cmpd="sng" w="9525">
            <a:solidFill>
              <a:srgbClr val="E5393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20"/>
          <p:cNvSpPr/>
          <p:nvPr/>
        </p:nvSpPr>
        <p:spPr>
          <a:xfrm>
            <a:off x="3663537" y="3541925"/>
            <a:ext cx="3223500" cy="1524000"/>
          </a:xfrm>
          <a:prstGeom prst="rect">
            <a:avLst/>
          </a:prstGeom>
          <a:noFill/>
          <a:ln cap="flat" cmpd="sng" w="9525">
            <a:solidFill>
              <a:srgbClr val="E5393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6" name="Google Shape;336;p20"/>
          <p:cNvPicPr preferRelativeResize="0"/>
          <p:nvPr/>
        </p:nvPicPr>
        <p:blipFill>
          <a:blip r:embed="rId7">
            <a:alphaModFix/>
          </a:blip>
          <a:stretch>
            <a:fillRect/>
          </a:stretch>
        </p:blipFill>
        <p:spPr>
          <a:xfrm>
            <a:off x="7350625" y="1683388"/>
            <a:ext cx="260401" cy="260401"/>
          </a:xfrm>
          <a:prstGeom prst="rect">
            <a:avLst/>
          </a:prstGeom>
          <a:noFill/>
          <a:ln>
            <a:noFill/>
          </a:ln>
        </p:spPr>
      </p:pic>
      <p:sp>
        <p:nvSpPr>
          <p:cNvPr id="337" name="Google Shape;337;p20"/>
          <p:cNvSpPr txBox="1"/>
          <p:nvPr/>
        </p:nvSpPr>
        <p:spPr>
          <a:xfrm>
            <a:off x="7536625" y="1651325"/>
            <a:ext cx="12573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38" name="Google Shape;338;p20"/>
          <p:cNvSpPr txBox="1"/>
          <p:nvPr/>
        </p:nvSpPr>
        <p:spPr>
          <a:xfrm>
            <a:off x="7614099" y="1564713"/>
            <a:ext cx="11829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100">
                <a:solidFill>
                  <a:schemeClr val="dk1"/>
                </a:solidFill>
                <a:latin typeface="Lato"/>
                <a:ea typeface="Lato"/>
                <a:cs typeface="Lato"/>
                <a:sym typeface="Lato"/>
              </a:rPr>
              <a:t>자동 라벨링 및 </a:t>
            </a:r>
            <a:endParaRPr sz="11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100">
                <a:solidFill>
                  <a:schemeClr val="dk1"/>
                </a:solidFill>
                <a:latin typeface="Lato"/>
                <a:ea typeface="Lato"/>
                <a:cs typeface="Lato"/>
                <a:sym typeface="Lato"/>
              </a:rPr>
              <a:t>전처리 자동화</a:t>
            </a:r>
            <a:endParaRPr sz="1100">
              <a:solidFill>
                <a:schemeClr val="dk2"/>
              </a:solidFill>
              <a:latin typeface="Lato"/>
              <a:ea typeface="Lato"/>
              <a:cs typeface="Lato"/>
              <a:sym typeface="Lato"/>
            </a:endParaRPr>
          </a:p>
        </p:txBody>
      </p:sp>
      <p:sp>
        <p:nvSpPr>
          <p:cNvPr id="339" name="Google Shape;339;p20"/>
          <p:cNvSpPr txBox="1"/>
          <p:nvPr/>
        </p:nvSpPr>
        <p:spPr>
          <a:xfrm>
            <a:off x="7614100" y="2338760"/>
            <a:ext cx="13251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latin typeface="Lato"/>
                <a:ea typeface="Lato"/>
                <a:cs typeface="Lato"/>
                <a:sym typeface="Lato"/>
              </a:rPr>
              <a:t>AutoKeras 기반 </a:t>
            </a:r>
            <a:endParaRPr sz="11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100">
                <a:solidFill>
                  <a:schemeClr val="dk1"/>
                </a:solidFill>
                <a:latin typeface="Lato"/>
                <a:ea typeface="Lato"/>
                <a:cs typeface="Lato"/>
                <a:sym typeface="Lato"/>
              </a:rPr>
              <a:t>최적 모델 자동 탐색</a:t>
            </a:r>
            <a:endParaRPr sz="1100">
              <a:solidFill>
                <a:schemeClr val="dk2"/>
              </a:solidFill>
              <a:latin typeface="Lato"/>
              <a:ea typeface="Lato"/>
              <a:cs typeface="Lato"/>
              <a:sym typeface="Lato"/>
            </a:endParaRPr>
          </a:p>
        </p:txBody>
      </p:sp>
      <p:pic>
        <p:nvPicPr>
          <p:cNvPr id="340" name="Google Shape;340;p20"/>
          <p:cNvPicPr preferRelativeResize="0"/>
          <p:nvPr/>
        </p:nvPicPr>
        <p:blipFill>
          <a:blip r:embed="rId8">
            <a:alphaModFix/>
          </a:blip>
          <a:stretch>
            <a:fillRect/>
          </a:stretch>
        </p:blipFill>
        <p:spPr>
          <a:xfrm>
            <a:off x="7350625" y="2450623"/>
            <a:ext cx="260401" cy="260399"/>
          </a:xfrm>
          <a:prstGeom prst="rect">
            <a:avLst/>
          </a:prstGeom>
          <a:noFill/>
          <a:ln>
            <a:noFill/>
          </a:ln>
        </p:spPr>
      </p:pic>
      <p:sp>
        <p:nvSpPr>
          <p:cNvPr id="341" name="Google Shape;341;p20"/>
          <p:cNvSpPr txBox="1"/>
          <p:nvPr/>
        </p:nvSpPr>
        <p:spPr>
          <a:xfrm>
            <a:off x="7614100" y="3223249"/>
            <a:ext cx="16113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latin typeface="Lato"/>
                <a:ea typeface="Lato"/>
                <a:cs typeface="Lato"/>
                <a:sym typeface="Lato"/>
              </a:rPr>
              <a:t>Grad-CAM 시각화,</a:t>
            </a:r>
            <a:endParaRPr sz="11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100">
                <a:solidFill>
                  <a:schemeClr val="dk1"/>
                </a:solidFill>
                <a:latin typeface="Lato"/>
                <a:ea typeface="Lato"/>
                <a:cs typeface="Lato"/>
                <a:sym typeface="Lato"/>
              </a:rPr>
              <a:t>MES 연계 피드백 루프</a:t>
            </a:r>
            <a:endParaRPr sz="1100">
              <a:solidFill>
                <a:schemeClr val="dk2"/>
              </a:solidFill>
              <a:latin typeface="Lato"/>
              <a:ea typeface="Lato"/>
              <a:cs typeface="Lato"/>
              <a:sym typeface="Lato"/>
            </a:endParaRPr>
          </a:p>
        </p:txBody>
      </p:sp>
      <p:pic>
        <p:nvPicPr>
          <p:cNvPr id="342" name="Google Shape;342;p20"/>
          <p:cNvPicPr preferRelativeResize="0"/>
          <p:nvPr/>
        </p:nvPicPr>
        <p:blipFill>
          <a:blip r:embed="rId9">
            <a:alphaModFix/>
          </a:blip>
          <a:stretch>
            <a:fillRect/>
          </a:stretch>
        </p:blipFill>
        <p:spPr>
          <a:xfrm>
            <a:off x="7350625" y="3340687"/>
            <a:ext cx="260399" cy="260401"/>
          </a:xfrm>
          <a:prstGeom prst="rect">
            <a:avLst/>
          </a:prstGeom>
          <a:noFill/>
          <a:ln>
            <a:noFill/>
          </a:ln>
        </p:spPr>
      </p:pic>
      <p:sp>
        <p:nvSpPr>
          <p:cNvPr id="343" name="Google Shape;343;p20"/>
          <p:cNvSpPr txBox="1"/>
          <p:nvPr/>
        </p:nvSpPr>
        <p:spPr>
          <a:xfrm>
            <a:off x="7571725" y="4152400"/>
            <a:ext cx="15522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latin typeface="Lato"/>
                <a:ea typeface="Lato"/>
                <a:cs typeface="Lato"/>
                <a:sym typeface="Lato"/>
              </a:rPr>
              <a:t>파인튜닝,</a:t>
            </a:r>
            <a:endParaRPr sz="11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ko" sz="1100">
                <a:solidFill>
                  <a:schemeClr val="dk1"/>
                </a:solidFill>
                <a:latin typeface="Lato"/>
                <a:ea typeface="Lato"/>
                <a:cs typeface="Lato"/>
                <a:sym typeface="Lato"/>
              </a:rPr>
              <a:t>버전 관리 자동화</a:t>
            </a:r>
            <a:endParaRPr sz="1100">
              <a:solidFill>
                <a:schemeClr val="dk2"/>
              </a:solidFill>
              <a:latin typeface="Lato"/>
              <a:ea typeface="Lato"/>
              <a:cs typeface="Lato"/>
              <a:sym typeface="Lato"/>
            </a:endParaRPr>
          </a:p>
        </p:txBody>
      </p:sp>
      <p:pic>
        <p:nvPicPr>
          <p:cNvPr id="344" name="Google Shape;344;p20" title="64px-Eo_circle_red_number-4.svg.png"/>
          <p:cNvPicPr preferRelativeResize="0"/>
          <p:nvPr/>
        </p:nvPicPr>
        <p:blipFill>
          <a:blip r:embed="rId6">
            <a:alphaModFix/>
          </a:blip>
          <a:stretch>
            <a:fillRect/>
          </a:stretch>
        </p:blipFill>
        <p:spPr>
          <a:xfrm>
            <a:off x="7346226" y="4273575"/>
            <a:ext cx="260400" cy="260400"/>
          </a:xfrm>
          <a:prstGeom prst="rect">
            <a:avLst/>
          </a:prstGeom>
          <a:noFill/>
          <a:ln>
            <a:noFill/>
          </a:ln>
        </p:spPr>
      </p:pic>
      <p:grpSp>
        <p:nvGrpSpPr>
          <p:cNvPr id="345" name="Google Shape;345;p20"/>
          <p:cNvGrpSpPr/>
          <p:nvPr/>
        </p:nvGrpSpPr>
        <p:grpSpPr>
          <a:xfrm>
            <a:off x="3677673" y="75400"/>
            <a:ext cx="5376235" cy="292457"/>
            <a:chOff x="43957" y="4798330"/>
            <a:chExt cx="7549832" cy="403500"/>
          </a:xfrm>
        </p:grpSpPr>
        <p:sp>
          <p:nvSpPr>
            <p:cNvPr id="346" name="Google Shape;346;p20"/>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1. Introduction</a:t>
              </a:r>
              <a:endParaRPr sz="700">
                <a:solidFill>
                  <a:srgbClr val="595959"/>
                </a:solidFill>
                <a:latin typeface="Lato"/>
                <a:ea typeface="Lato"/>
                <a:cs typeface="Lato"/>
                <a:sym typeface="Lato"/>
              </a:endParaRPr>
            </a:p>
          </p:txBody>
        </p:sp>
        <p:sp>
          <p:nvSpPr>
            <p:cNvPr id="347" name="Google Shape;347;p20"/>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2. Executive Summary</a:t>
              </a:r>
              <a:endParaRPr sz="700">
                <a:solidFill>
                  <a:srgbClr val="595959"/>
                </a:solidFill>
                <a:latin typeface="Lato"/>
                <a:ea typeface="Lato"/>
                <a:cs typeface="Lato"/>
                <a:sym typeface="Lato"/>
              </a:endParaRPr>
            </a:p>
          </p:txBody>
        </p:sp>
        <p:sp>
          <p:nvSpPr>
            <p:cNvPr id="348" name="Google Shape;348;p20"/>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48D"/>
                  </a:solidFill>
                  <a:latin typeface="Lato"/>
                  <a:ea typeface="Lato"/>
                  <a:cs typeface="Lato"/>
                  <a:sym typeface="Lato"/>
                </a:rPr>
                <a:t>3. 솔루션 개요</a:t>
              </a:r>
              <a:endParaRPr b="1" sz="700">
                <a:solidFill>
                  <a:srgbClr val="00348D"/>
                </a:solidFill>
                <a:latin typeface="Lato"/>
                <a:ea typeface="Lato"/>
                <a:cs typeface="Lato"/>
                <a:sym typeface="Lato"/>
              </a:endParaRPr>
            </a:p>
          </p:txBody>
        </p:sp>
        <p:sp>
          <p:nvSpPr>
            <p:cNvPr id="349" name="Google Shape;349;p20"/>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4. 솔루션 운영 구조</a:t>
              </a:r>
              <a:endParaRPr sz="700">
                <a:solidFill>
                  <a:srgbClr val="595959"/>
                </a:solidFill>
                <a:latin typeface="Lato"/>
                <a:ea typeface="Lato"/>
                <a:cs typeface="Lato"/>
                <a:sym typeface="Lato"/>
              </a:endParaRPr>
            </a:p>
          </p:txBody>
        </p:sp>
        <p:sp>
          <p:nvSpPr>
            <p:cNvPr id="350" name="Google Shape;350;p20"/>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351" name="Google Shape;351;p20"/>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352" name="Google Shape;352;p20"/>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353" name="Google Shape;353;p20"/>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354" name="Google Shape;354;p20"/>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355" name="Google Shape;355;p20"/>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356" name="Google Shape;356;p20"/>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1"/>
          <p:cNvSpPr txBox="1"/>
          <p:nvPr>
            <p:ph type="title"/>
          </p:nvPr>
        </p:nvSpPr>
        <p:spPr>
          <a:xfrm>
            <a:off x="311700" y="23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ko">
                <a:latin typeface="Lato"/>
                <a:ea typeface="Lato"/>
                <a:cs typeface="Lato"/>
                <a:sym typeface="Lato"/>
              </a:rPr>
              <a:t>센서</a:t>
            </a:r>
            <a:r>
              <a:rPr b="1" lang="ko">
                <a:latin typeface="Lato"/>
                <a:ea typeface="Lato"/>
                <a:cs typeface="Lato"/>
                <a:sym typeface="Lato"/>
              </a:rPr>
              <a:t> 파이프라인</a:t>
            </a:r>
            <a:endParaRPr b="1">
              <a:latin typeface="Lato"/>
              <a:ea typeface="Lato"/>
              <a:cs typeface="Lato"/>
              <a:sym typeface="Lato"/>
            </a:endParaRPr>
          </a:p>
        </p:txBody>
      </p:sp>
      <p:sp>
        <p:nvSpPr>
          <p:cNvPr id="362" name="Google Shape;362;p21"/>
          <p:cNvSpPr txBox="1"/>
          <p:nvPr>
            <p:ph type="title"/>
          </p:nvPr>
        </p:nvSpPr>
        <p:spPr>
          <a:xfrm>
            <a:off x="311700" y="734675"/>
            <a:ext cx="8520600" cy="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ko" sz="1100">
                <a:latin typeface="Lato"/>
                <a:ea typeface="Lato"/>
                <a:cs typeface="Lato"/>
                <a:sym typeface="Lato"/>
              </a:rPr>
              <a:t>자동화 </a:t>
            </a:r>
            <a:r>
              <a:rPr lang="ko" sz="1100">
                <a:latin typeface="Lato"/>
                <a:ea typeface="Lato"/>
                <a:cs typeface="Lato"/>
                <a:sym typeface="Lato"/>
              </a:rPr>
              <a:t>이미지</a:t>
            </a:r>
            <a:r>
              <a:rPr lang="ko" sz="1100">
                <a:latin typeface="Lato"/>
                <a:ea typeface="Lato"/>
                <a:cs typeface="Lato"/>
                <a:sym typeface="Lato"/>
              </a:rPr>
              <a:t> 파이프라인에 따라 과거 데이터를 학습한 모델을 통해 새로운 배치 단위 수집 데이터의 불량 여부 및 유형을 분류함</a:t>
            </a:r>
            <a:endParaRPr sz="1100">
              <a:latin typeface="Lato"/>
              <a:ea typeface="Lato"/>
              <a:cs typeface="Lato"/>
              <a:sym typeface="Lato"/>
            </a:endParaRPr>
          </a:p>
        </p:txBody>
      </p:sp>
      <p:pic>
        <p:nvPicPr>
          <p:cNvPr id="363" name="Google Shape;363;p21" title="파이프라인 통합버전.drawio (3).png"/>
          <p:cNvPicPr preferRelativeResize="0"/>
          <p:nvPr/>
        </p:nvPicPr>
        <p:blipFill>
          <a:blip r:embed="rId3">
            <a:alphaModFix/>
          </a:blip>
          <a:stretch>
            <a:fillRect/>
          </a:stretch>
        </p:blipFill>
        <p:spPr>
          <a:xfrm>
            <a:off x="151200" y="1148400"/>
            <a:ext cx="6706801" cy="3832327"/>
          </a:xfrm>
          <a:prstGeom prst="rect">
            <a:avLst/>
          </a:prstGeom>
          <a:noFill/>
          <a:ln>
            <a:noFill/>
          </a:ln>
        </p:spPr>
      </p:pic>
      <p:pic>
        <p:nvPicPr>
          <p:cNvPr id="364" name="Google Shape;364;p21"/>
          <p:cNvPicPr preferRelativeResize="0"/>
          <p:nvPr/>
        </p:nvPicPr>
        <p:blipFill>
          <a:blip r:embed="rId4">
            <a:alphaModFix/>
          </a:blip>
          <a:stretch>
            <a:fillRect/>
          </a:stretch>
        </p:blipFill>
        <p:spPr>
          <a:xfrm>
            <a:off x="1801075" y="1514925"/>
            <a:ext cx="260401" cy="260401"/>
          </a:xfrm>
          <a:prstGeom prst="rect">
            <a:avLst/>
          </a:prstGeom>
          <a:noFill/>
          <a:ln>
            <a:noFill/>
          </a:ln>
        </p:spPr>
      </p:pic>
      <p:pic>
        <p:nvPicPr>
          <p:cNvPr id="365" name="Google Shape;365;p21"/>
          <p:cNvPicPr preferRelativeResize="0"/>
          <p:nvPr/>
        </p:nvPicPr>
        <p:blipFill>
          <a:blip r:embed="rId5">
            <a:alphaModFix/>
          </a:blip>
          <a:stretch>
            <a:fillRect/>
          </a:stretch>
        </p:blipFill>
        <p:spPr>
          <a:xfrm>
            <a:off x="2730625" y="2783175"/>
            <a:ext cx="260399" cy="260399"/>
          </a:xfrm>
          <a:prstGeom prst="rect">
            <a:avLst/>
          </a:prstGeom>
          <a:noFill/>
          <a:ln>
            <a:noFill/>
          </a:ln>
        </p:spPr>
      </p:pic>
      <p:pic>
        <p:nvPicPr>
          <p:cNvPr id="366" name="Google Shape;366;p21"/>
          <p:cNvPicPr preferRelativeResize="0"/>
          <p:nvPr/>
        </p:nvPicPr>
        <p:blipFill>
          <a:blip r:embed="rId6">
            <a:alphaModFix/>
          </a:blip>
          <a:stretch>
            <a:fillRect/>
          </a:stretch>
        </p:blipFill>
        <p:spPr>
          <a:xfrm>
            <a:off x="3876175" y="2460375"/>
            <a:ext cx="260399" cy="260401"/>
          </a:xfrm>
          <a:prstGeom prst="rect">
            <a:avLst/>
          </a:prstGeom>
          <a:noFill/>
          <a:ln>
            <a:noFill/>
          </a:ln>
        </p:spPr>
      </p:pic>
      <p:pic>
        <p:nvPicPr>
          <p:cNvPr id="367" name="Google Shape;367;p21" title="64px-Eo_circle_red_number-4.svg.png"/>
          <p:cNvPicPr preferRelativeResize="0"/>
          <p:nvPr/>
        </p:nvPicPr>
        <p:blipFill>
          <a:blip r:embed="rId7">
            <a:alphaModFix/>
          </a:blip>
          <a:stretch>
            <a:fillRect/>
          </a:stretch>
        </p:blipFill>
        <p:spPr>
          <a:xfrm>
            <a:off x="3501075" y="3534825"/>
            <a:ext cx="260400" cy="260400"/>
          </a:xfrm>
          <a:prstGeom prst="rect">
            <a:avLst/>
          </a:prstGeom>
          <a:noFill/>
          <a:ln>
            <a:noFill/>
          </a:ln>
        </p:spPr>
      </p:pic>
      <p:sp>
        <p:nvSpPr>
          <p:cNvPr id="368" name="Google Shape;368;p21"/>
          <p:cNvSpPr txBox="1"/>
          <p:nvPr/>
        </p:nvSpPr>
        <p:spPr>
          <a:xfrm>
            <a:off x="7316550" y="1991649"/>
            <a:ext cx="1662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효율적 학습/재학습 수행</a:t>
            </a:r>
            <a:endParaRPr sz="1000">
              <a:solidFill>
                <a:schemeClr val="dk2"/>
              </a:solidFill>
              <a:latin typeface="Lato"/>
              <a:ea typeface="Lato"/>
              <a:cs typeface="Lato"/>
              <a:sym typeface="Lato"/>
            </a:endParaRPr>
          </a:p>
        </p:txBody>
      </p:sp>
      <p:sp>
        <p:nvSpPr>
          <p:cNvPr id="369" name="Google Shape;369;p21"/>
          <p:cNvSpPr txBox="1"/>
          <p:nvPr/>
        </p:nvSpPr>
        <p:spPr>
          <a:xfrm>
            <a:off x="7351350" y="3617647"/>
            <a:ext cx="1481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센서 이상치에 대한 선제적 대응, 공장 최적화</a:t>
            </a:r>
            <a:endParaRPr sz="1000">
              <a:solidFill>
                <a:schemeClr val="dk2"/>
              </a:solidFill>
              <a:latin typeface="Lato"/>
              <a:ea typeface="Lato"/>
              <a:cs typeface="Lato"/>
              <a:sym typeface="Lato"/>
            </a:endParaRPr>
          </a:p>
        </p:txBody>
      </p:sp>
      <p:sp>
        <p:nvSpPr>
          <p:cNvPr id="370" name="Google Shape;370;p21"/>
          <p:cNvSpPr txBox="1"/>
          <p:nvPr/>
        </p:nvSpPr>
        <p:spPr>
          <a:xfrm>
            <a:off x="7323300" y="2747484"/>
            <a:ext cx="1662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사용자 개입 최소화,</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비전문가 이용 편리</a:t>
            </a:r>
            <a:endParaRPr sz="1000">
              <a:solidFill>
                <a:schemeClr val="dk2"/>
              </a:solidFill>
              <a:latin typeface="Lato"/>
              <a:ea typeface="Lato"/>
              <a:cs typeface="Lato"/>
              <a:sym typeface="Lato"/>
            </a:endParaRPr>
          </a:p>
        </p:txBody>
      </p:sp>
      <p:sp>
        <p:nvSpPr>
          <p:cNvPr id="371" name="Google Shape;371;p21"/>
          <p:cNvSpPr txBox="1"/>
          <p:nvPr/>
        </p:nvSpPr>
        <p:spPr>
          <a:xfrm>
            <a:off x="7541850" y="1705825"/>
            <a:ext cx="12573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2" name="Google Shape;372;p21"/>
          <p:cNvSpPr txBox="1"/>
          <p:nvPr/>
        </p:nvSpPr>
        <p:spPr>
          <a:xfrm>
            <a:off x="7671400" y="1591027"/>
            <a:ext cx="1325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latin typeface="Lato"/>
                <a:ea typeface="Lato"/>
                <a:cs typeface="Lato"/>
                <a:sym typeface="Lato"/>
              </a:rPr>
              <a:t>불량 발생 주기 </a:t>
            </a:r>
            <a:r>
              <a:rPr lang="ko" sz="1100">
                <a:solidFill>
                  <a:schemeClr val="dk1"/>
                </a:solidFill>
                <a:latin typeface="Lato"/>
                <a:ea typeface="Lato"/>
                <a:cs typeface="Lato"/>
                <a:sym typeface="Lato"/>
              </a:rPr>
              <a:t>시계열</a:t>
            </a:r>
            <a:r>
              <a:rPr lang="ko" sz="1100">
                <a:solidFill>
                  <a:schemeClr val="dk1"/>
                </a:solidFill>
                <a:latin typeface="Lato"/>
                <a:ea typeface="Lato"/>
                <a:cs typeface="Lato"/>
                <a:sym typeface="Lato"/>
              </a:rPr>
              <a:t> 분석</a:t>
            </a:r>
            <a:endParaRPr sz="1100">
              <a:solidFill>
                <a:schemeClr val="dk1"/>
              </a:solidFill>
              <a:latin typeface="Lato"/>
              <a:ea typeface="Lato"/>
              <a:cs typeface="Lato"/>
              <a:sym typeface="Lato"/>
            </a:endParaRPr>
          </a:p>
        </p:txBody>
      </p:sp>
      <p:sp>
        <p:nvSpPr>
          <p:cNvPr id="373" name="Google Shape;373;p21"/>
          <p:cNvSpPr txBox="1"/>
          <p:nvPr/>
        </p:nvSpPr>
        <p:spPr>
          <a:xfrm>
            <a:off x="7651050" y="3228309"/>
            <a:ext cx="13251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latin typeface="Lato"/>
                <a:ea typeface="Lato"/>
                <a:cs typeface="Lato"/>
                <a:sym typeface="Lato"/>
              </a:rPr>
              <a:t>센서 정상 범위 수동·자동 정의</a:t>
            </a:r>
            <a:endParaRPr sz="1100">
              <a:solidFill>
                <a:schemeClr val="dk2"/>
              </a:solidFill>
              <a:latin typeface="Lato"/>
              <a:ea typeface="Lato"/>
              <a:cs typeface="Lato"/>
              <a:sym typeface="Lato"/>
            </a:endParaRPr>
          </a:p>
        </p:txBody>
      </p:sp>
      <p:pic>
        <p:nvPicPr>
          <p:cNvPr id="374" name="Google Shape;374;p21"/>
          <p:cNvPicPr preferRelativeResize="0"/>
          <p:nvPr/>
        </p:nvPicPr>
        <p:blipFill>
          <a:blip r:embed="rId5">
            <a:alphaModFix/>
          </a:blip>
          <a:stretch>
            <a:fillRect/>
          </a:stretch>
        </p:blipFill>
        <p:spPr>
          <a:xfrm>
            <a:off x="7355850" y="2452772"/>
            <a:ext cx="260401" cy="260399"/>
          </a:xfrm>
          <a:prstGeom prst="rect">
            <a:avLst/>
          </a:prstGeom>
          <a:noFill/>
          <a:ln>
            <a:noFill/>
          </a:ln>
        </p:spPr>
      </p:pic>
      <p:sp>
        <p:nvSpPr>
          <p:cNvPr id="375" name="Google Shape;375;p21"/>
          <p:cNvSpPr txBox="1"/>
          <p:nvPr/>
        </p:nvSpPr>
        <p:spPr>
          <a:xfrm>
            <a:off x="7629300" y="2339510"/>
            <a:ext cx="16113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latin typeface="Lato"/>
                <a:ea typeface="Lato"/>
                <a:cs typeface="Lato"/>
                <a:sym typeface="Lato"/>
              </a:rPr>
              <a:t>피처 엔지니어링 </a:t>
            </a:r>
            <a:endParaRPr sz="1100">
              <a:solidFill>
                <a:schemeClr val="dk1"/>
              </a:solidFill>
              <a:latin typeface="Lato"/>
              <a:ea typeface="Lato"/>
              <a:cs typeface="Lato"/>
              <a:sym typeface="Lato"/>
            </a:endParaRPr>
          </a:p>
          <a:p>
            <a:pPr indent="0" lvl="0" marL="0" rtl="0" algn="l">
              <a:spcBef>
                <a:spcPts val="0"/>
              </a:spcBef>
              <a:spcAft>
                <a:spcPts val="0"/>
              </a:spcAft>
              <a:buNone/>
            </a:pPr>
            <a:r>
              <a:rPr lang="ko" sz="1100">
                <a:solidFill>
                  <a:schemeClr val="dk1"/>
                </a:solidFill>
                <a:latin typeface="Lato"/>
                <a:ea typeface="Lato"/>
                <a:cs typeface="Lato"/>
                <a:sym typeface="Lato"/>
              </a:rPr>
              <a:t>수동·자동 설정</a:t>
            </a:r>
            <a:r>
              <a:rPr lang="ko" sz="1100">
                <a:solidFill>
                  <a:schemeClr val="dk1"/>
                </a:solidFill>
                <a:latin typeface="Lato"/>
                <a:ea typeface="Lato"/>
                <a:cs typeface="Lato"/>
                <a:sym typeface="Lato"/>
              </a:rPr>
              <a:t> </a:t>
            </a:r>
            <a:endParaRPr sz="1100">
              <a:solidFill>
                <a:schemeClr val="dk2"/>
              </a:solidFill>
              <a:latin typeface="Lato"/>
              <a:ea typeface="Lato"/>
              <a:cs typeface="Lato"/>
              <a:sym typeface="Lato"/>
            </a:endParaRPr>
          </a:p>
        </p:txBody>
      </p:sp>
      <p:pic>
        <p:nvPicPr>
          <p:cNvPr id="376" name="Google Shape;376;p21"/>
          <p:cNvPicPr preferRelativeResize="0"/>
          <p:nvPr/>
        </p:nvPicPr>
        <p:blipFill>
          <a:blip r:embed="rId6">
            <a:alphaModFix/>
          </a:blip>
          <a:stretch>
            <a:fillRect/>
          </a:stretch>
        </p:blipFill>
        <p:spPr>
          <a:xfrm>
            <a:off x="7355850" y="3351561"/>
            <a:ext cx="260399" cy="260401"/>
          </a:xfrm>
          <a:prstGeom prst="rect">
            <a:avLst/>
          </a:prstGeom>
          <a:noFill/>
          <a:ln>
            <a:noFill/>
          </a:ln>
        </p:spPr>
      </p:pic>
      <p:sp>
        <p:nvSpPr>
          <p:cNvPr id="377" name="Google Shape;377;p21"/>
          <p:cNvSpPr txBox="1"/>
          <p:nvPr/>
        </p:nvSpPr>
        <p:spPr>
          <a:xfrm>
            <a:off x="7616250" y="4122723"/>
            <a:ext cx="13251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100">
                <a:solidFill>
                  <a:schemeClr val="dk1"/>
                </a:solidFill>
                <a:latin typeface="Lato"/>
                <a:ea typeface="Lato"/>
                <a:cs typeface="Lato"/>
                <a:sym typeface="Lato"/>
              </a:rPr>
              <a:t>AutoML 기반 </a:t>
            </a:r>
            <a:endParaRPr sz="1100">
              <a:solidFill>
                <a:schemeClr val="dk1"/>
              </a:solidFill>
              <a:latin typeface="Lato"/>
              <a:ea typeface="Lato"/>
              <a:cs typeface="Lato"/>
              <a:sym typeface="Lato"/>
            </a:endParaRPr>
          </a:p>
          <a:p>
            <a:pPr indent="0" lvl="0" marL="0" rtl="0" algn="l">
              <a:spcBef>
                <a:spcPts val="0"/>
              </a:spcBef>
              <a:spcAft>
                <a:spcPts val="0"/>
              </a:spcAft>
              <a:buNone/>
            </a:pPr>
            <a:r>
              <a:rPr lang="ko" sz="1100">
                <a:solidFill>
                  <a:schemeClr val="dk1"/>
                </a:solidFill>
                <a:latin typeface="Lato"/>
                <a:ea typeface="Lato"/>
                <a:cs typeface="Lato"/>
                <a:sym typeface="Lato"/>
              </a:rPr>
              <a:t>최적 모델 자동 탐색</a:t>
            </a:r>
            <a:endParaRPr sz="1100">
              <a:solidFill>
                <a:schemeClr val="dk2"/>
              </a:solidFill>
              <a:latin typeface="Lato"/>
              <a:ea typeface="Lato"/>
              <a:cs typeface="Lato"/>
              <a:sym typeface="Lato"/>
            </a:endParaRPr>
          </a:p>
        </p:txBody>
      </p:sp>
      <p:pic>
        <p:nvPicPr>
          <p:cNvPr id="378" name="Google Shape;378;p21" title="64px-Eo_circle_red_number-4.svg.png"/>
          <p:cNvPicPr preferRelativeResize="0"/>
          <p:nvPr/>
        </p:nvPicPr>
        <p:blipFill>
          <a:blip r:embed="rId7">
            <a:alphaModFix/>
          </a:blip>
          <a:stretch>
            <a:fillRect/>
          </a:stretch>
        </p:blipFill>
        <p:spPr>
          <a:xfrm>
            <a:off x="7368901" y="4240823"/>
            <a:ext cx="260400" cy="260400"/>
          </a:xfrm>
          <a:prstGeom prst="rect">
            <a:avLst/>
          </a:prstGeom>
          <a:noFill/>
          <a:ln>
            <a:noFill/>
          </a:ln>
        </p:spPr>
      </p:pic>
      <p:cxnSp>
        <p:nvCxnSpPr>
          <p:cNvPr id="379" name="Google Shape;379;p21"/>
          <p:cNvCxnSpPr/>
          <p:nvPr/>
        </p:nvCxnSpPr>
        <p:spPr>
          <a:xfrm>
            <a:off x="7138000" y="1109238"/>
            <a:ext cx="0" cy="39201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21"/>
          <p:cNvSpPr/>
          <p:nvPr/>
        </p:nvSpPr>
        <p:spPr>
          <a:xfrm>
            <a:off x="1952225" y="1555675"/>
            <a:ext cx="3802500" cy="572700"/>
          </a:xfrm>
          <a:prstGeom prst="rect">
            <a:avLst/>
          </a:prstGeom>
          <a:noFill/>
          <a:ln cap="flat" cmpd="sng" w="9525">
            <a:solidFill>
              <a:srgbClr val="E5393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21"/>
          <p:cNvSpPr/>
          <p:nvPr/>
        </p:nvSpPr>
        <p:spPr>
          <a:xfrm>
            <a:off x="3663525" y="3587375"/>
            <a:ext cx="3223500" cy="1478700"/>
          </a:xfrm>
          <a:prstGeom prst="rect">
            <a:avLst/>
          </a:prstGeom>
          <a:noFill/>
          <a:ln cap="flat" cmpd="sng" w="9525">
            <a:solidFill>
              <a:srgbClr val="E5393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82" name="Google Shape;382;p21"/>
          <p:cNvGrpSpPr/>
          <p:nvPr/>
        </p:nvGrpSpPr>
        <p:grpSpPr>
          <a:xfrm>
            <a:off x="3677673" y="75400"/>
            <a:ext cx="5376235" cy="292457"/>
            <a:chOff x="43957" y="4798330"/>
            <a:chExt cx="7549832" cy="403500"/>
          </a:xfrm>
        </p:grpSpPr>
        <p:sp>
          <p:nvSpPr>
            <p:cNvPr id="383" name="Google Shape;383;p21"/>
            <p:cNvSpPr txBox="1"/>
            <p:nvPr/>
          </p:nvSpPr>
          <p:spPr>
            <a:xfrm>
              <a:off x="43957" y="4798330"/>
              <a:ext cx="1228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1. Introduction</a:t>
              </a:r>
              <a:endParaRPr sz="700">
                <a:solidFill>
                  <a:srgbClr val="595959"/>
                </a:solidFill>
                <a:latin typeface="Lato"/>
                <a:ea typeface="Lato"/>
                <a:cs typeface="Lato"/>
                <a:sym typeface="Lato"/>
              </a:endParaRPr>
            </a:p>
          </p:txBody>
        </p:sp>
        <p:sp>
          <p:nvSpPr>
            <p:cNvPr id="384" name="Google Shape;384;p21"/>
            <p:cNvSpPr txBox="1"/>
            <p:nvPr/>
          </p:nvSpPr>
          <p:spPr>
            <a:xfrm>
              <a:off x="1272261"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2. Executive Summary</a:t>
              </a:r>
              <a:endParaRPr sz="700">
                <a:solidFill>
                  <a:srgbClr val="595959"/>
                </a:solidFill>
                <a:latin typeface="Lato"/>
                <a:ea typeface="Lato"/>
                <a:cs typeface="Lato"/>
                <a:sym typeface="Lato"/>
              </a:endParaRPr>
            </a:p>
          </p:txBody>
        </p:sp>
        <p:sp>
          <p:nvSpPr>
            <p:cNvPr id="385" name="Google Shape;385;p21"/>
            <p:cNvSpPr txBox="1"/>
            <p:nvPr/>
          </p:nvSpPr>
          <p:spPr>
            <a:xfrm>
              <a:off x="2909568"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00348D"/>
                  </a:solidFill>
                  <a:latin typeface="Lato"/>
                  <a:ea typeface="Lato"/>
                  <a:cs typeface="Lato"/>
                  <a:sym typeface="Lato"/>
                </a:rPr>
                <a:t>3. 솔루션 개요</a:t>
              </a:r>
              <a:endParaRPr b="1" sz="700">
                <a:solidFill>
                  <a:srgbClr val="00348D"/>
                </a:solidFill>
                <a:latin typeface="Lato"/>
                <a:ea typeface="Lato"/>
                <a:cs typeface="Lato"/>
                <a:sym typeface="Lato"/>
              </a:endParaRPr>
            </a:p>
          </p:txBody>
        </p:sp>
        <p:sp>
          <p:nvSpPr>
            <p:cNvPr id="386" name="Google Shape;386;p21"/>
            <p:cNvSpPr txBox="1"/>
            <p:nvPr/>
          </p:nvSpPr>
          <p:spPr>
            <a:xfrm>
              <a:off x="4181863" y="4798330"/>
              <a:ext cx="14862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4. 솔루션 운영 구조</a:t>
              </a:r>
              <a:endParaRPr sz="700">
                <a:solidFill>
                  <a:srgbClr val="595959"/>
                </a:solidFill>
                <a:latin typeface="Lato"/>
                <a:ea typeface="Lato"/>
                <a:cs typeface="Lato"/>
                <a:sym typeface="Lato"/>
              </a:endParaRPr>
            </a:p>
          </p:txBody>
        </p:sp>
        <p:sp>
          <p:nvSpPr>
            <p:cNvPr id="387" name="Google Shape;387;p21"/>
            <p:cNvSpPr txBox="1"/>
            <p:nvPr/>
          </p:nvSpPr>
          <p:spPr>
            <a:xfrm>
              <a:off x="5604096" y="4798330"/>
              <a:ext cx="10353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chemeClr val="dk2"/>
                  </a:solidFill>
                  <a:latin typeface="Lato"/>
                  <a:ea typeface="Lato"/>
                  <a:cs typeface="Lato"/>
                  <a:sym typeface="Lato"/>
                </a:rPr>
                <a:t>5. 확장 로드맵</a:t>
              </a:r>
              <a:endParaRPr sz="700">
                <a:solidFill>
                  <a:schemeClr val="dk2"/>
                </a:solidFill>
                <a:latin typeface="Lato"/>
                <a:ea typeface="Lato"/>
                <a:cs typeface="Lato"/>
                <a:sym typeface="Lato"/>
              </a:endParaRPr>
            </a:p>
          </p:txBody>
        </p:sp>
        <p:sp>
          <p:nvSpPr>
            <p:cNvPr id="388" name="Google Shape;388;p21"/>
            <p:cNvSpPr txBox="1"/>
            <p:nvPr/>
          </p:nvSpPr>
          <p:spPr>
            <a:xfrm>
              <a:off x="6812289" y="4798330"/>
              <a:ext cx="781500" cy="40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595959"/>
                  </a:solidFill>
                  <a:latin typeface="Lato"/>
                  <a:ea typeface="Lato"/>
                  <a:cs typeface="Lato"/>
                  <a:sym typeface="Lato"/>
                </a:rPr>
                <a:t>6. Q &amp; A</a:t>
              </a:r>
              <a:endParaRPr sz="700">
                <a:solidFill>
                  <a:srgbClr val="595959"/>
                </a:solidFill>
                <a:latin typeface="Lato"/>
                <a:ea typeface="Lato"/>
                <a:cs typeface="Lato"/>
                <a:sym typeface="Lato"/>
              </a:endParaRPr>
            </a:p>
          </p:txBody>
        </p:sp>
        <p:cxnSp>
          <p:nvCxnSpPr>
            <p:cNvPr id="389" name="Google Shape;389;p21"/>
            <p:cNvCxnSpPr/>
            <p:nvPr/>
          </p:nvCxnSpPr>
          <p:spPr>
            <a:xfrm>
              <a:off x="1187210"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390" name="Google Shape;390;p21"/>
            <p:cNvCxnSpPr/>
            <p:nvPr/>
          </p:nvCxnSpPr>
          <p:spPr>
            <a:xfrm>
              <a:off x="2780518"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391" name="Google Shape;391;p21"/>
            <p:cNvCxnSpPr/>
            <p:nvPr/>
          </p:nvCxnSpPr>
          <p:spPr>
            <a:xfrm>
              <a:off x="40528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392" name="Google Shape;392;p21"/>
            <p:cNvCxnSpPr/>
            <p:nvPr/>
          </p:nvCxnSpPr>
          <p:spPr>
            <a:xfrm>
              <a:off x="5539103" y="4847375"/>
              <a:ext cx="0" cy="209700"/>
            </a:xfrm>
            <a:prstGeom prst="straightConnector1">
              <a:avLst/>
            </a:prstGeom>
            <a:noFill/>
            <a:ln cap="flat" cmpd="sng" w="9525">
              <a:solidFill>
                <a:srgbClr val="B7B7B7"/>
              </a:solidFill>
              <a:prstDash val="solid"/>
              <a:round/>
              <a:headEnd len="med" w="med" type="none"/>
              <a:tailEnd len="med" w="med" type="none"/>
            </a:ln>
          </p:spPr>
        </p:cxnSp>
        <p:cxnSp>
          <p:nvCxnSpPr>
            <p:cNvPr id="393" name="Google Shape;393;p21"/>
            <p:cNvCxnSpPr/>
            <p:nvPr/>
          </p:nvCxnSpPr>
          <p:spPr>
            <a:xfrm>
              <a:off x="6704380" y="4847375"/>
              <a:ext cx="0" cy="209700"/>
            </a:xfrm>
            <a:prstGeom prst="straightConnector1">
              <a:avLst/>
            </a:prstGeom>
            <a:noFill/>
            <a:ln cap="flat" cmpd="sng" w="9525">
              <a:solidFill>
                <a:srgbClr val="B7B7B7"/>
              </a:solidFill>
              <a:prstDash val="solid"/>
              <a:round/>
              <a:headEnd len="med" w="med" type="none"/>
              <a:tailEnd len="med" w="med" type="none"/>
            </a:ln>
          </p:spPr>
        </p:cxnSp>
      </p:grpSp>
      <p:pic>
        <p:nvPicPr>
          <p:cNvPr id="394" name="Google Shape;394;p21"/>
          <p:cNvPicPr preferRelativeResize="0"/>
          <p:nvPr/>
        </p:nvPicPr>
        <p:blipFill>
          <a:blip r:embed="rId4">
            <a:alphaModFix/>
          </a:blip>
          <a:stretch>
            <a:fillRect/>
          </a:stretch>
        </p:blipFill>
        <p:spPr>
          <a:xfrm>
            <a:off x="7355850" y="1694262"/>
            <a:ext cx="260401" cy="260401"/>
          </a:xfrm>
          <a:prstGeom prst="rect">
            <a:avLst/>
          </a:prstGeom>
          <a:noFill/>
          <a:ln>
            <a:noFill/>
          </a:ln>
        </p:spPr>
      </p:pic>
      <p:sp>
        <p:nvSpPr>
          <p:cNvPr id="395" name="Google Shape;395;p21"/>
          <p:cNvSpPr/>
          <p:nvPr/>
        </p:nvSpPr>
        <p:spPr>
          <a:xfrm>
            <a:off x="7316550" y="1172675"/>
            <a:ext cx="1662600" cy="260400"/>
          </a:xfrm>
          <a:prstGeom prst="roundRect">
            <a:avLst>
              <a:gd fmla="val 16667" name="adj"/>
            </a:avLst>
          </a:prstGeom>
          <a:solidFill>
            <a:srgbClr val="0034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rgbClr val="FFFFFF"/>
                </a:solidFill>
                <a:latin typeface="Lato"/>
                <a:ea typeface="Lato"/>
                <a:cs typeface="Lato"/>
                <a:sym typeface="Lato"/>
              </a:rPr>
              <a:t>핵심 설계 및 효과</a:t>
            </a:r>
            <a:endParaRPr b="1" sz="1200">
              <a:solidFill>
                <a:srgbClr val="FFFFFF"/>
              </a:solidFill>
              <a:latin typeface="Lato"/>
              <a:ea typeface="Lato"/>
              <a:cs typeface="Lato"/>
              <a:sym typeface="Lato"/>
            </a:endParaRPr>
          </a:p>
        </p:txBody>
      </p:sp>
      <p:sp>
        <p:nvSpPr>
          <p:cNvPr id="396" name="Google Shape;396;p21"/>
          <p:cNvSpPr txBox="1"/>
          <p:nvPr/>
        </p:nvSpPr>
        <p:spPr>
          <a:xfrm>
            <a:off x="7307825" y="4504670"/>
            <a:ext cx="1662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chemeClr val="dk2"/>
                </a:solidFill>
                <a:latin typeface="Lato"/>
                <a:ea typeface="Lato"/>
                <a:cs typeface="Lato"/>
                <a:sym typeface="Lato"/>
              </a:rPr>
              <a:t>유지보수 최소화, </a:t>
            </a:r>
            <a:endParaRPr sz="1000">
              <a:solidFill>
                <a:schemeClr val="dk2"/>
              </a:solidFill>
              <a:latin typeface="Lato"/>
              <a:ea typeface="Lato"/>
              <a:cs typeface="Lato"/>
              <a:sym typeface="Lato"/>
            </a:endParaRPr>
          </a:p>
          <a:p>
            <a:pPr indent="0" lvl="0" marL="0" rtl="0" algn="l">
              <a:spcBef>
                <a:spcPts val="0"/>
              </a:spcBef>
              <a:spcAft>
                <a:spcPts val="0"/>
              </a:spcAft>
              <a:buNone/>
            </a:pPr>
            <a:r>
              <a:rPr lang="ko" sz="1000">
                <a:solidFill>
                  <a:schemeClr val="dk2"/>
                </a:solidFill>
                <a:latin typeface="Lato"/>
                <a:ea typeface="Lato"/>
                <a:cs typeface="Lato"/>
                <a:sym typeface="Lato"/>
              </a:rPr>
              <a:t>정확도 중심의 효율적 운영</a:t>
            </a:r>
            <a:endParaRPr sz="10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